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79"/>
  </p:notesMasterIdLst>
  <p:handoutMasterIdLst>
    <p:handoutMasterId r:id="rId80"/>
  </p:handoutMasterIdLst>
  <p:sldIdLst>
    <p:sldId id="769" r:id="rId7"/>
    <p:sldId id="1632" r:id="rId8"/>
    <p:sldId id="1704" r:id="rId9"/>
    <p:sldId id="1703" r:id="rId10"/>
    <p:sldId id="1576" r:id="rId11"/>
    <p:sldId id="1526" r:id="rId12"/>
    <p:sldId id="1527" r:id="rId13"/>
    <p:sldId id="1658" r:id="rId14"/>
    <p:sldId id="1592" r:id="rId15"/>
    <p:sldId id="1582" r:id="rId16"/>
    <p:sldId id="1594" r:id="rId17"/>
    <p:sldId id="1625" r:id="rId18"/>
    <p:sldId id="1589" r:id="rId19"/>
    <p:sldId id="1627" r:id="rId20"/>
    <p:sldId id="1626" r:id="rId21"/>
    <p:sldId id="1628" r:id="rId22"/>
    <p:sldId id="1602" r:id="rId23"/>
    <p:sldId id="1689" r:id="rId24"/>
    <p:sldId id="1690" r:id="rId25"/>
    <p:sldId id="1695" r:id="rId26"/>
    <p:sldId id="1691" r:id="rId27"/>
    <p:sldId id="1692" r:id="rId28"/>
    <p:sldId id="1693" r:id="rId29"/>
    <p:sldId id="1694" r:id="rId30"/>
    <p:sldId id="1687" r:id="rId31"/>
    <p:sldId id="1688" r:id="rId32"/>
    <p:sldId id="1706" r:id="rId33"/>
    <p:sldId id="1418" r:id="rId34"/>
    <p:sldId id="1497" r:id="rId35"/>
    <p:sldId id="1705" r:id="rId36"/>
    <p:sldId id="1679" r:id="rId37"/>
    <p:sldId id="1696" r:id="rId38"/>
    <p:sldId id="1697" r:id="rId39"/>
    <p:sldId id="1609" r:id="rId40"/>
    <p:sldId id="1700" r:id="rId41"/>
    <p:sldId id="1701" r:id="rId42"/>
    <p:sldId id="1610" r:id="rId43"/>
    <p:sldId id="1699" r:id="rId44"/>
    <p:sldId id="1698" r:id="rId45"/>
    <p:sldId id="1633" r:id="rId46"/>
    <p:sldId id="1638" r:id="rId47"/>
    <p:sldId id="1647" r:id="rId48"/>
    <p:sldId id="1648" r:id="rId49"/>
    <p:sldId id="1649" r:id="rId50"/>
    <p:sldId id="1650" r:id="rId51"/>
    <p:sldId id="1634" r:id="rId52"/>
    <p:sldId id="1652" r:id="rId53"/>
    <p:sldId id="1636" r:id="rId54"/>
    <p:sldId id="1686" r:id="rId55"/>
    <p:sldId id="1653" r:id="rId56"/>
    <p:sldId id="1654" r:id="rId57"/>
    <p:sldId id="1661" r:id="rId58"/>
    <p:sldId id="1707" r:id="rId59"/>
    <p:sldId id="1708" r:id="rId60"/>
    <p:sldId id="1587" r:id="rId61"/>
    <p:sldId id="1581" r:id="rId62"/>
    <p:sldId id="1677" r:id="rId63"/>
    <p:sldId id="1565" r:id="rId64"/>
    <p:sldId id="1357" r:id="rId65"/>
    <p:sldId id="1623" r:id="rId66"/>
    <p:sldId id="1683" r:id="rId67"/>
    <p:sldId id="1685" r:id="rId68"/>
    <p:sldId id="1684" r:id="rId69"/>
    <p:sldId id="1642" r:id="rId70"/>
    <p:sldId id="1641" r:id="rId71"/>
    <p:sldId id="1643" r:id="rId72"/>
    <p:sldId id="1644" r:id="rId73"/>
    <p:sldId id="1645" r:id="rId74"/>
    <p:sldId id="1585" r:id="rId75"/>
    <p:sldId id="1586" r:id="rId76"/>
    <p:sldId id="1607" r:id="rId77"/>
    <p:sldId id="1498" r:id="rId7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6094" autoAdjust="0"/>
  </p:normalViewPr>
  <p:slideViewPr>
    <p:cSldViewPr snapToGrid="0" showGuides="1">
      <p:cViewPr varScale="1">
        <p:scale>
          <a:sx n="140" d="100"/>
          <a:sy n="140" d="100"/>
        </p:scale>
        <p:origin x="272" y="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61" Type="http://schemas.openxmlformats.org/officeDocument/2006/relationships/slide" Target="slides/slide55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157A-D765-1192-E343-15C3ACF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C91FF-EC21-AD5C-112F-AC03AEADB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38932-6684-55E5-4993-A0C6BB770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Paragliding is a beautiful sport — it lets you soar with the birds.</a:t>
            </a:r>
            <a:br>
              <a:rPr lang="en-US" dirty="0"/>
            </a:br>
            <a:r>
              <a:rPr lang="en-US" dirty="0"/>
              <a:t>This was me yesterday, enjoying a perfectly stable, nominal flight over Rio.</a:t>
            </a:r>
            <a:br>
              <a:rPr lang="en-US" dirty="0"/>
            </a:br>
            <a:r>
              <a:rPr lang="en-US" dirty="0"/>
              <a:t>But things can change quickly: an unexpected disturbance plus a bit of plant–model mismatch… and suddenly we have a constraint violation.</a:t>
            </a:r>
            <a:br>
              <a:rPr lang="en-US" dirty="0"/>
            </a:br>
            <a:r>
              <a:rPr lang="en-US" dirty="0"/>
              <a:t>A few moments later, this was me hanging in a tree while firefighters tried to figure out how to get me down.</a:t>
            </a:r>
            <a:br>
              <a:rPr lang="en-US" dirty="0"/>
            </a:br>
            <a:r>
              <a:rPr lang="en-US" dirty="0"/>
              <a:t>Don’t worry — nobody was hurt, except my ego.</a:t>
            </a:r>
            <a:br>
              <a:rPr lang="en-US" dirty="0"/>
            </a:br>
            <a:r>
              <a:rPr lang="en-US" dirty="0"/>
              <a:t>Today’s talk is about how to prevent </a:t>
            </a:r>
            <a:r>
              <a:rPr lang="en-US" i="1" dirty="0"/>
              <a:t>that</a:t>
            </a:r>
            <a:r>
              <a:rPr lang="en-US" dirty="0"/>
              <a:t> kind of thing from happening in our control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E838-40F7-24E9-8B01-0701450F8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9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80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9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449F7-AA8F-E96C-1EB3-AD3AAFB3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5255F-9FBC-0FB0-8C53-3A6B553C1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22820-1AFC-B15A-970F-D1CF725C1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5E92-A2BD-1233-1183-5E8AC8F6A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9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439-7883-1A2A-AFF4-505EA5DC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552DD-4A44-D733-45AF-AB5F6BF86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C999F-2C69-FA5F-AAB3-F3F375715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BDC3A-36B9-78F4-9DFF-CA3E02A22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7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35D8-BF4E-01B1-6EBC-BAC7D8587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5209-1257-FC81-60B3-0B905E6FB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81C04-B434-2D49-02F6-4CC1B9C8C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347DB-673E-6D0C-0A28-6F3A816FA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96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0B86-EB9A-08D8-2764-23EE8D7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D4601-91F0-DE33-A703-A5173AE2A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1CE3A-01C4-E365-55EE-D2BCFC7FF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01991-16E6-2B3C-D50C-09F767A0C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5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0357-F925-888F-B17A-B5E81A12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529C-4811-D9F1-74B3-52AF5358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B9DCA-8641-6B31-480B-318B780E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F895-D79A-5F38-0091-3891C9641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CFDD9-1DFA-68D3-C0E9-589E7AD87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8E48A-0C3A-0910-F79C-44F574118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48AC-2E41-4A00-FEB4-B628C883C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5EC13-AA65-8F86-4348-9748F7BE4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99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6269-E293-DBE5-EBB1-2D19E280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EFCD0-03C0-2869-310E-8D0E57A2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71DAB-DF0A-476F-A9D5-D4B530F14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1FF4E-3119-EE34-362A-46B691EC8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8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D4803-EED0-1182-26B7-F8C73D0B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34BE-4756-A14B-7767-372B074F2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63CD-F248-8F6D-6D75-60C4AC527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C2D65-72F8-D49E-96BE-836E3F6C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82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C8CA3-70BA-1D27-C6E5-88336A86C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09385-EC8A-335A-32B1-9FFA058CC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C316-F8B5-FDA8-0CC0-F299DA34D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A3108-7318-154A-8028-43163D1F2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A8D99-2870-C329-1991-E7BCF5FD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DE191-A543-AC73-55AF-1EAFB3CF6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87D84-9306-C7E0-F32B-F13EE8215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834F6-4C22-4DD0-F1ED-43F7B140E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76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43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7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0496-376B-D5BD-FEA6-C349783D7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582CC8-CD1F-CAF0-47AD-7AE36C27B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A4A-FBB2-2B2E-1388-74414697F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8DDFF-9B08-F5A8-DE65-919B55166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8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2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github.com/pnnl/neuromancer/blob/master/examples/PDEs/Part_2_PINN_BurgersEquation.ipynb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12.jpeg"/><Relationship Id="rId4" Type="http://schemas.openxmlformats.org/officeDocument/2006/relationships/image" Target="../media/image5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github.com/pnnl/neuromancer/blob/master/examples/parametric_programming/Part_1_basics.ipynb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/blob/master/examples/control/Part_3_ref_tracking_ODE.ipynb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57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SOLARIS-JHU/Differentiable-CBDs/blob/main/example_2.py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4.png"/><Relationship Id="rId4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0.pn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0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L2O-pMINL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L2O-pMINLP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30.jp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jpeg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15.jpeg"/><Relationship Id="rId7" Type="http://schemas.openxmlformats.org/officeDocument/2006/relationships/image" Target="../media/image140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jpeg"/><Relationship Id="rId9" Type="http://schemas.openxmlformats.org/officeDocument/2006/relationships/image" Target="../media/image1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github.com/drgona/SciML-Cours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jdrgona1@jh.edu" TargetMode="External"/><Relationship Id="rId5" Type="http://schemas.openxmlformats.org/officeDocument/2006/relationships/hyperlink" Target="https://drgona.github.io/" TargetMode="Externa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hyperlink" Target="http://www.youtube.com/@neuromancer_SciM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93.jpeg"/><Relationship Id="rId7" Type="http://schemas.openxmlformats.org/officeDocument/2006/relationships/image" Target="../media/image14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jpeg"/><Relationship Id="rId11" Type="http://schemas.openxmlformats.org/officeDocument/2006/relationships/image" Target="../media/image115.jpeg"/><Relationship Id="rId5" Type="http://schemas.openxmlformats.org/officeDocument/2006/relationships/image" Target="../media/image95.png"/><Relationship Id="rId10" Type="http://schemas.openxmlformats.org/officeDocument/2006/relationships/image" Target="../media/image96.jpeg"/><Relationship Id="rId4" Type="http://schemas.openxmlformats.org/officeDocument/2006/relationships/image" Target="../media/image94.png"/><Relationship Id="rId9" Type="http://schemas.openxmlformats.org/officeDocument/2006/relationships/image" Target="../media/image14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4.png"/><Relationship Id="rId7" Type="http://schemas.openxmlformats.org/officeDocument/2006/relationships/image" Target="../media/image15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1.gif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pnnl/NeuralDAE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l.wur.nl/reviews/sciml/sciml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 Machine Learning for Modeling, Optimization, and Control with Safety Guarantees</a:t>
            </a:r>
            <a:endParaRPr lang="en-US" sz="3000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098" y="169336"/>
            <a:ext cx="7696794" cy="437466"/>
          </a:xfrm>
        </p:spPr>
        <p:txBody>
          <a:bodyPr/>
          <a:lstStyle/>
          <a:p>
            <a:r>
              <a:rPr lang="en-US" sz="2000" dirty="0"/>
              <a:t>Selected Scientific Machine Learning Literature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8377" y="737586"/>
            <a:ext cx="8885515" cy="3429001"/>
          </a:xfrm>
        </p:spPr>
        <p:txBody>
          <a:bodyPr/>
          <a:lstStyle/>
          <a:p>
            <a:r>
              <a:rPr lang="en-US" sz="1350" b="1" dirty="0"/>
              <a:t>Differentiable Programming</a:t>
            </a:r>
          </a:p>
          <a:p>
            <a:pPr lvl="1"/>
            <a:r>
              <a:rPr lang="en-US" sz="1200" dirty="0"/>
              <a:t>M. Innes, et al., </a:t>
            </a:r>
            <a:r>
              <a:rPr lang="en-US" sz="1200" i="1" dirty="0"/>
              <a:t>A Differentiable Programming System to Bridge Machine Learning and Scientific Computing, 2019</a:t>
            </a:r>
          </a:p>
          <a:p>
            <a:pPr lvl="1"/>
            <a:r>
              <a:rPr lang="en-US" sz="1200" dirty="0"/>
              <a:t>A. </a:t>
            </a:r>
            <a:r>
              <a:rPr lang="en-US" sz="1200" dirty="0" err="1"/>
              <a:t>Baydin</a:t>
            </a:r>
            <a:r>
              <a:rPr lang="en-US" sz="1200" dirty="0"/>
              <a:t>, B. Pearlmutter, A. Radul, and J. Siskind, </a:t>
            </a:r>
            <a:r>
              <a:rPr lang="en-US" sz="1200" i="1" dirty="0"/>
              <a:t>Automatic differentiation in machine learning: a survey</a:t>
            </a:r>
            <a:r>
              <a:rPr lang="en-US" sz="1200" dirty="0"/>
              <a:t>. JMLR, 2017</a:t>
            </a:r>
            <a:endParaRPr lang="en-US" sz="1200" i="1" dirty="0"/>
          </a:p>
          <a:p>
            <a:r>
              <a:rPr lang="en-US" sz="1350" b="1" dirty="0"/>
              <a:t>Learning to Solve (L2S)</a:t>
            </a:r>
          </a:p>
          <a:p>
            <a:pPr lvl="1"/>
            <a:r>
              <a:rPr lang="en-US" sz="1200" dirty="0"/>
              <a:t>M. </a:t>
            </a:r>
            <a:r>
              <a:rPr lang="en-US" sz="1200" dirty="0" err="1"/>
              <a:t>Raissi</a:t>
            </a:r>
            <a:r>
              <a:rPr lang="en-US" sz="1200" dirty="0"/>
              <a:t>, P. </a:t>
            </a:r>
            <a:r>
              <a:rPr lang="en-US" sz="1200" dirty="0" err="1"/>
              <a:t>Perdikaris</a:t>
            </a:r>
            <a:r>
              <a:rPr lang="en-US" sz="1200" dirty="0"/>
              <a:t>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neural networks: A deep learning framework for solving forward and inverse problems involving nonlinear partial differential equations, </a:t>
            </a:r>
            <a:r>
              <a:rPr lang="en-US" sz="1200" dirty="0"/>
              <a:t>2019</a:t>
            </a:r>
          </a:p>
          <a:p>
            <a:pPr lvl="1"/>
            <a:r>
              <a:rPr lang="en-US" sz="1200" dirty="0"/>
              <a:t>S. Goswami, A. Bora, Y Yu, G. E. </a:t>
            </a:r>
            <a:r>
              <a:rPr lang="en-US" sz="1200" dirty="0" err="1"/>
              <a:t>Karniadakis</a:t>
            </a:r>
            <a:r>
              <a:rPr lang="en-US" sz="1200" dirty="0"/>
              <a:t>, </a:t>
            </a:r>
            <a:r>
              <a:rPr lang="en-US" sz="1200" i="1" dirty="0"/>
              <a:t>Physics-informed deep neural operator networks</a:t>
            </a:r>
            <a:r>
              <a:rPr lang="en-US" sz="1200" dirty="0"/>
              <a:t>, 2023</a:t>
            </a:r>
          </a:p>
          <a:p>
            <a:r>
              <a:rPr lang="en-US" sz="1350" b="1" dirty="0"/>
              <a:t>Learning to Optimize (L2O)</a:t>
            </a:r>
          </a:p>
          <a:p>
            <a:pPr lvl="1"/>
            <a:r>
              <a:rPr lang="en-US" sz="1200" dirty="0"/>
              <a:t>A. Agrawal, et al., </a:t>
            </a:r>
            <a:r>
              <a:rPr lang="en-US" sz="1200" i="1" dirty="0"/>
              <a:t>Differentiable Convex Optimization Layers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P. Donti, et al., </a:t>
            </a:r>
            <a:r>
              <a:rPr lang="en-US" sz="1200" i="1" dirty="0"/>
              <a:t>DC3: A learning method for optimization with hard constraints</a:t>
            </a:r>
            <a:r>
              <a:rPr lang="en-US" sz="1200" dirty="0"/>
              <a:t>, 2021</a:t>
            </a:r>
          </a:p>
          <a:p>
            <a:pPr lvl="1"/>
            <a:r>
              <a:rPr lang="en-US" sz="1200" dirty="0"/>
              <a:t>J. Kotary, et al., </a:t>
            </a:r>
            <a:r>
              <a:rPr lang="en-US" sz="1200" i="1" dirty="0"/>
              <a:t>End-to-End Constrained Optimization Learning: A Survey</a:t>
            </a:r>
            <a:r>
              <a:rPr lang="en-US" sz="1200" dirty="0"/>
              <a:t>, 2021</a:t>
            </a:r>
          </a:p>
          <a:p>
            <a:r>
              <a:rPr lang="en-US" sz="1350" b="1" dirty="0"/>
              <a:t>Learning to Model (L2M)</a:t>
            </a:r>
          </a:p>
          <a:p>
            <a:pPr lvl="1"/>
            <a:r>
              <a:rPr lang="en-US" sz="1200" dirty="0"/>
              <a:t>B. Lusch, et al., </a:t>
            </a:r>
            <a:r>
              <a:rPr lang="en-US" sz="1200" i="1" dirty="0"/>
              <a:t>Deep learning for universal linear embeddings of nonlinear dynamics</a:t>
            </a:r>
            <a:r>
              <a:rPr lang="en-US" sz="1200" dirty="0"/>
              <a:t>, 2018</a:t>
            </a:r>
          </a:p>
          <a:p>
            <a:pPr lvl="1"/>
            <a:r>
              <a:rPr lang="en-US" sz="1200" dirty="0"/>
              <a:t>R. T. Q. Chen, et al., </a:t>
            </a:r>
            <a:r>
              <a:rPr lang="en-US" sz="1200" i="1" dirty="0"/>
              <a:t>Neural Ordinary Differential Equations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C. Rackauckas, et al., </a:t>
            </a:r>
            <a:r>
              <a:rPr lang="en-US" sz="1200" i="1" dirty="0"/>
              <a:t>Universal Differential Equations for Scientific Machine Learning</a:t>
            </a:r>
            <a:r>
              <a:rPr lang="en-US" sz="1200" dirty="0"/>
              <a:t>, 2021 </a:t>
            </a:r>
          </a:p>
          <a:p>
            <a:r>
              <a:rPr lang="en-US" sz="1350" b="1" dirty="0"/>
              <a:t>Learning to Control (L2C)</a:t>
            </a:r>
          </a:p>
          <a:p>
            <a:pPr lvl="1"/>
            <a:r>
              <a:rPr lang="en-US" sz="1200" dirty="0"/>
              <a:t>B. Amos, et al., </a:t>
            </a:r>
            <a:r>
              <a:rPr lang="en-US" sz="1200" i="1" dirty="0"/>
              <a:t>Differentiable MPC for End-to-end Planning and Control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/>
              <a:t>S. East, et al., </a:t>
            </a:r>
            <a:r>
              <a:rPr lang="en-US" sz="1200" i="1" dirty="0"/>
              <a:t>Infinite-Horizon Differentiable Model Predictive Control</a:t>
            </a:r>
            <a:r>
              <a:rPr lang="en-US" sz="1200" dirty="0"/>
              <a:t>, 2020</a:t>
            </a:r>
          </a:p>
          <a:p>
            <a:pPr lvl="1"/>
            <a:r>
              <a:rPr lang="en-US" sz="1200" dirty="0"/>
              <a:t>Y </a:t>
            </a:r>
            <a:r>
              <a:rPr lang="en-US" sz="1200" dirty="0" err="1"/>
              <a:t>Qiao</a:t>
            </a:r>
            <a:r>
              <a:rPr lang="en-US" sz="1200" dirty="0"/>
              <a:t>, et al., </a:t>
            </a:r>
            <a:r>
              <a:rPr lang="en-US" sz="1200" i="1" dirty="0"/>
              <a:t>Scalable Differentiable Physics for Learning and Control</a:t>
            </a:r>
            <a:r>
              <a:rPr lang="en-US" sz="12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4119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554BC-9A2F-6A09-DF20-AA6C1F28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E5A7-093D-32DC-A5F2-EC09E8B54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37" y="169333"/>
            <a:ext cx="7499712" cy="673123"/>
          </a:xfrm>
        </p:spPr>
        <p:txBody>
          <a:bodyPr/>
          <a:lstStyle/>
          <a:p>
            <a:r>
              <a:rPr lang="en-US" sz="2000" dirty="0"/>
              <a:t>Components of Scientific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95BC9-1C5B-998D-DEC0-58C3C2C95D8A}"/>
              </a:ext>
            </a:extLst>
          </p:cNvPr>
          <p:cNvSpPr txBox="1"/>
          <p:nvPr/>
        </p:nvSpPr>
        <p:spPr>
          <a:xfrm>
            <a:off x="885824" y="4571536"/>
            <a:ext cx="8143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Karniadakis, G.E., Kevrekidis, I.G., Lu, L. et al. Physics-informed machine learning. Nat Rev Phys 3, 2021. </a:t>
            </a:r>
          </a:p>
          <a:p>
            <a:r>
              <a:rPr lang="en-US" sz="1000" dirty="0" err="1"/>
              <a:t>Thiyagalingam</a:t>
            </a:r>
            <a:r>
              <a:rPr lang="en-US" sz="1000" dirty="0"/>
              <a:t>, J., Shankar, M., Fox, G. et al. Scientific machine learning benchmarks. Nature Reviews Physics 4, 413–420, 2022. </a:t>
            </a:r>
          </a:p>
          <a:p>
            <a:r>
              <a:rPr lang="en-US" sz="1000" dirty="0"/>
              <a:t>Nghiem T., Drgona J., et al. Physics-Informed Machine Learning for Modeling and Control of Dynamical Systems, ACC, 2023.</a:t>
            </a:r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7DE3-999E-756D-21EB-580EB451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37"/>
          <a:stretch>
            <a:fillRect/>
          </a:stretch>
        </p:blipFill>
        <p:spPr>
          <a:xfrm>
            <a:off x="343988" y="989719"/>
            <a:ext cx="8273143" cy="35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0D5E0-80A9-056A-11F4-BCC0D2809340}"/>
              </a:ext>
            </a:extLst>
          </p:cNvPr>
          <p:cNvSpPr txBox="1"/>
          <p:nvPr/>
        </p:nvSpPr>
        <p:spPr>
          <a:xfrm>
            <a:off x="577245" y="2323916"/>
            <a:ext cx="35628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PDE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28771-C683-0FFE-C8CE-6F4CEED02D87}"/>
              </a:ext>
            </a:extLst>
          </p:cNvPr>
          <p:cNvSpPr txBox="1"/>
          <p:nvPr/>
        </p:nvSpPr>
        <p:spPr>
          <a:xfrm>
            <a:off x="4822337" y="2331060"/>
            <a:ext cx="40897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Parameter estimation from data</a:t>
            </a:r>
            <a:endParaRPr lang="en-US" sz="1375" dirty="0"/>
          </a:p>
        </p:txBody>
      </p:sp>
      <p:pic>
        <p:nvPicPr>
          <p:cNvPr id="2056" name="Picture 8" descr="GIF showcasing time-series prediction for a 3D Gray-Scott system using RNNs in NVIDIA Modulus. &#10;">
            <a:extLst>
              <a:ext uri="{FF2B5EF4-FFF2-40B4-BE49-F238E27FC236}">
                <a16:creationId xmlns:a16="http://schemas.microsoft.com/office/drawing/2014/main" id="{CAC3FCD2-112F-C6AB-9E28-1A8F87BC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2" y="2596106"/>
            <a:ext cx="3746125" cy="21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imation of the velocity field of the nozzle after training the Modulus PINN across a range of trailing edge radii.">
            <a:extLst>
              <a:ext uri="{FF2B5EF4-FFF2-40B4-BE49-F238E27FC236}">
                <a16:creationId xmlns:a16="http://schemas.microsoft.com/office/drawing/2014/main" id="{B68DC7AB-3102-9825-ACAC-4D346978D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3164" r="23531" b="4970"/>
          <a:stretch/>
        </p:blipFill>
        <p:spPr bwMode="auto">
          <a:xfrm>
            <a:off x="4560702" y="2609235"/>
            <a:ext cx="4312816" cy="21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43CBE-BCD8-4A22-58CF-B694321173B0}"/>
              </a:ext>
            </a:extLst>
          </p:cNvPr>
          <p:cNvSpPr txBox="1"/>
          <p:nvPr/>
        </p:nvSpPr>
        <p:spPr>
          <a:xfrm>
            <a:off x="80289" y="4762185"/>
            <a:ext cx="6590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7CC7F-D23A-A66B-88A6-E8FABE163ECE}"/>
              </a:ext>
            </a:extLst>
          </p:cNvPr>
          <p:cNvSpPr txBox="1"/>
          <p:nvPr/>
        </p:nvSpPr>
        <p:spPr>
          <a:xfrm>
            <a:off x="6840584" y="4733331"/>
            <a:ext cx="21412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Images: NVIDIA Modulus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C425FDF-CE08-3CE1-8B91-E55D8B62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B68C-28D6-DE2D-29F4-B9616B3AB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48387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M. </a:t>
            </a:r>
            <a:r>
              <a:rPr lang="en-US" sz="1000" dirty="0" err="1"/>
              <a:t>Raissi</a:t>
            </a:r>
            <a:r>
              <a:rPr lang="en-US" sz="1000" dirty="0"/>
              <a:t>, et al., </a:t>
            </a:r>
            <a:r>
              <a:rPr lang="en-US" sz="1000" i="1" dirty="0"/>
              <a:t>Physics-informed neural networks: A deep learning framework for solving forward and inverse problems involving nonlinear partial differential equations, Journal of Computational Physics, </a:t>
            </a:r>
            <a:r>
              <a:rPr lang="en-US" sz="1000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581227" y="2447911"/>
            <a:ext cx="260610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</a:t>
            </a:r>
            <a:r>
              <a:rPr lang="en-US" sz="1250" dirty="0" err="1"/>
              <a:t>spatio</a:t>
            </a:r>
            <a:r>
              <a:rPr lang="en-US" sz="1250" dirty="0"/>
              <a:t>-temporal coordinates.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796739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https://github.com/pnnl/neuromancer/blob/master/examples/PDEs/Part_2_PINN_BurgersEquation.ipynb</a:t>
            </a:r>
            <a:r>
              <a:rPr lang="en-US" sz="125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844384-8C1D-CB91-2FE2-9EE7512B9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86" y="2928314"/>
            <a:ext cx="1999107" cy="5904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8D802-8683-8D5E-E6A4-923333225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8"/>
          <a:stretch/>
        </p:blipFill>
        <p:spPr>
          <a:xfrm>
            <a:off x="5838849" y="3425396"/>
            <a:ext cx="2999874" cy="661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82914C8-F198-4F28-0081-47ABB50E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3" y="2913395"/>
            <a:ext cx="2068116" cy="16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52BDF3-11AF-1C0F-5432-52C4F2C4E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58" y="3545292"/>
            <a:ext cx="2503281" cy="7482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0B628-A3BC-2D7B-902F-706585897179}"/>
              </a:ext>
            </a:extLst>
          </p:cNvPr>
          <p:cNvSpPr txBox="1"/>
          <p:nvPr/>
        </p:nvSpPr>
        <p:spPr>
          <a:xfrm>
            <a:off x="314483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PDE equations </a:t>
            </a:r>
            <a:r>
              <a:rPr lang="en-US" sz="1250" dirty="0"/>
              <a:t>solved 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via automatic differentiation.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734764" y="2462210"/>
            <a:ext cx="313661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PDE equation, initial and boundary condition residuals.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E9346D5-581D-9101-C2A2-99E70DB59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8284" y="3175459"/>
            <a:ext cx="1165026" cy="305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E7FF5-9913-B64E-0BAA-25B143A96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8186" y="4090798"/>
            <a:ext cx="1244606" cy="265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299BA5-36D9-B1C4-D7F1-A9E134507C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227" t="9327" r="782" b="64991"/>
          <a:stretch/>
        </p:blipFill>
        <p:spPr>
          <a:xfrm>
            <a:off x="802519" y="953867"/>
            <a:ext cx="7418372" cy="13700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F07DD0F-CBA1-CE26-AA0D-13B2A690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5611415" cy="647829"/>
          </a:xfrm>
        </p:spPr>
        <p:txBody>
          <a:bodyPr/>
          <a:lstStyle/>
          <a:p>
            <a:r>
              <a:rPr lang="en-US" sz="2000" dirty="0"/>
              <a:t>Learning to Solve Differential Equations with Physics-Informed Neural Networks (PINNs)</a:t>
            </a:r>
          </a:p>
        </p:txBody>
      </p:sp>
    </p:spTree>
    <p:extLst>
      <p:ext uri="{BB962C8B-B14F-4D97-AF65-F5344CB8AC3E}">
        <p14:creationId xmlns:p14="http://schemas.microsoft.com/office/powerpoint/2010/main" val="4023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8B404-AC36-B0EF-DF87-70F2BA2FE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  <p:pic>
        <p:nvPicPr>
          <p:cNvPr id="5" name="Picture 4" descr="Rosenbrock_sensitivity.">
            <a:extLst>
              <a:ext uri="{FF2B5EF4-FFF2-40B4-BE49-F238E27FC236}">
                <a16:creationId xmlns:a16="http://schemas.microsoft.com/office/drawing/2014/main" id="{F174F0AA-1C9A-0D13-8AFA-50EEC4CA1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0530" r="23033" b="10601"/>
          <a:stretch/>
        </p:blipFill>
        <p:spPr bwMode="auto">
          <a:xfrm>
            <a:off x="562594" y="2792434"/>
            <a:ext cx="22992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32A01-A2CC-A8FF-84E4-D2E834BC75C7}"/>
              </a:ext>
            </a:extLst>
          </p:cNvPr>
          <p:cNvSpPr txBox="1"/>
          <p:nvPr/>
        </p:nvSpPr>
        <p:spPr>
          <a:xfrm>
            <a:off x="596683" y="2498113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Training neural networks as optimization solutions</a:t>
            </a:r>
            <a:endParaRPr lang="en-US" sz="13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3C3CF-C788-D1E4-542A-39ADAA8FEC55}"/>
              </a:ext>
            </a:extLst>
          </p:cNvPr>
          <p:cNvSpPr txBox="1"/>
          <p:nvPr/>
        </p:nvSpPr>
        <p:spPr>
          <a:xfrm>
            <a:off x="5479935" y="2491745"/>
            <a:ext cx="34516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Application: solving optimal power flow</a:t>
            </a:r>
            <a:endParaRPr lang="en-US" sz="1375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293C3AF-3A51-18E2-53DD-B71C65A20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0461" r="23762" b="10845"/>
          <a:stretch/>
        </p:blipFill>
        <p:spPr bwMode="auto">
          <a:xfrm>
            <a:off x="2790588" y="2782862"/>
            <a:ext cx="2264996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2A3F938C-A2B9-0A63-9CDA-CDDCC7C73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5479936" y="2792435"/>
            <a:ext cx="3217974" cy="21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9F470-7828-40F5-3D59-747E74FDB231}"/>
              </a:ext>
            </a:extLst>
          </p:cNvPr>
          <p:cNvSpPr txBox="1"/>
          <p:nvPr/>
        </p:nvSpPr>
        <p:spPr>
          <a:xfrm>
            <a:off x="178499" y="4916065"/>
            <a:ext cx="6508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James Kotary, et al., End-to-End Constrained Optimization Learning: A Survey, IJCAI,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24F85-EEA5-920C-39D3-D84CB5D036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58624-AC45-D853-053B-1B50A3F300FF}"/>
              </a:ext>
            </a:extLst>
          </p:cNvPr>
          <p:cNvSpPr txBox="1"/>
          <p:nvPr/>
        </p:nvSpPr>
        <p:spPr>
          <a:xfrm>
            <a:off x="479609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A. Agrawal, et al., </a:t>
            </a:r>
            <a:r>
              <a:rPr lang="en-US" sz="1000" i="1" dirty="0"/>
              <a:t>Differentiable Convex Optimization Layers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P. Donti, et al., </a:t>
            </a:r>
            <a:r>
              <a:rPr lang="en-US" sz="1000" i="1" dirty="0"/>
              <a:t>DC3: A learning method for optimization with hard constraints</a:t>
            </a:r>
            <a:r>
              <a:rPr lang="en-US" sz="1000" dirty="0"/>
              <a:t>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911A1-DFB5-77EF-F289-26BEFEB8EBBD}"/>
              </a:ext>
            </a:extLst>
          </p:cNvPr>
          <p:cNvSpPr txBox="1"/>
          <p:nvPr/>
        </p:nvSpPr>
        <p:spPr>
          <a:xfrm>
            <a:off x="612450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parametric space.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3E762-870A-955D-537B-4631DEED6C0B}"/>
              </a:ext>
            </a:extLst>
          </p:cNvPr>
          <p:cNvSpPr txBox="1"/>
          <p:nvPr/>
        </p:nvSpPr>
        <p:spPr>
          <a:xfrm>
            <a:off x="827961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https://github.com/pnnl/neuromancer/blob/master/examples/parametric_programming/Part_1_basics.ipynb</a:t>
            </a:r>
            <a:r>
              <a:rPr lang="en-US" sz="125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F46EF-17AD-944E-C26A-27B0EEBB6A48}"/>
              </a:ext>
            </a:extLst>
          </p:cNvPr>
          <p:cNvSpPr txBox="1"/>
          <p:nvPr/>
        </p:nvSpPr>
        <p:spPr>
          <a:xfrm>
            <a:off x="5931197" y="2462210"/>
            <a:ext cx="2978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minimizing objective function and constraints penalties.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A694-DF95-F0F8-FE62-F52640E19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13" t="48099" r="782" b="20295"/>
          <a:stretch/>
        </p:blipFill>
        <p:spPr>
          <a:xfrm>
            <a:off x="848243" y="831747"/>
            <a:ext cx="7391271" cy="1672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1EDE3-DBBE-3F98-5D35-643C2BE58FEE}"/>
              </a:ext>
            </a:extLst>
          </p:cNvPr>
          <p:cNvSpPr txBox="1"/>
          <p:nvPr/>
        </p:nvSpPr>
        <p:spPr>
          <a:xfrm>
            <a:off x="3211771" y="2458696"/>
            <a:ext cx="253635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optimization solver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surrogate.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1454DB-485E-D6DA-42D4-6EA6AF1FC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729641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74CB61-B1DA-4070-21DB-2CFB44DE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862" y="3175396"/>
            <a:ext cx="2320528" cy="8260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9BCEC0-0B30-0A1A-FE5B-4498B7920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4994" y="4042851"/>
            <a:ext cx="1698782" cy="3481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8C08A7-E065-801D-2A54-D6DD87CC3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1159" y="3013497"/>
            <a:ext cx="2320528" cy="140492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8B6767B-2B12-34D9-B715-285F490A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784931" cy="453329"/>
          </a:xfrm>
        </p:spPr>
        <p:txBody>
          <a:bodyPr/>
          <a:lstStyle/>
          <a:p>
            <a:r>
              <a:rPr lang="en-US" sz="2000" dirty="0"/>
              <a:t>Learning to Optimize (L2O) with Constraints </a:t>
            </a:r>
          </a:p>
        </p:txBody>
      </p:sp>
    </p:spTree>
    <p:extLst>
      <p:ext uri="{BB962C8B-B14F-4D97-AF65-F5344CB8AC3E}">
        <p14:creationId xmlns:p14="http://schemas.microsoft.com/office/powerpoint/2010/main" val="39915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07F18-0758-39E3-2427-63D5C2C7B08D}"/>
              </a:ext>
            </a:extLst>
          </p:cNvPr>
          <p:cNvSpPr txBox="1"/>
          <p:nvPr/>
        </p:nvSpPr>
        <p:spPr>
          <a:xfrm>
            <a:off x="524420" y="2505319"/>
            <a:ext cx="44033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Nonlinear system identification</a:t>
            </a:r>
            <a:endParaRPr lang="en-US" sz="137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97836-43CD-14FB-70E9-865614AC72FD}"/>
              </a:ext>
            </a:extLst>
          </p:cNvPr>
          <p:cNvSpPr txBox="1"/>
          <p:nvPr/>
        </p:nvSpPr>
        <p:spPr>
          <a:xfrm>
            <a:off x="118760" y="4596673"/>
            <a:ext cx="8495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i="1" dirty="0"/>
              <a:t>R. T. Q. Chen, </a:t>
            </a:r>
            <a:r>
              <a:rPr lang="en-US" sz="1000" dirty="0"/>
              <a:t>et al., </a:t>
            </a:r>
            <a:r>
              <a:rPr lang="en-US" sz="1000" i="1" dirty="0"/>
              <a:t>Neural ordinary differential equations. NeurIPS, 2018</a:t>
            </a:r>
          </a:p>
          <a:p>
            <a:pPr lvl="1"/>
            <a:r>
              <a:rPr lang="en-US" sz="1000" dirty="0"/>
              <a:t>C. Rackauckas, et al., </a:t>
            </a:r>
            <a:r>
              <a:rPr lang="en-US" sz="1000" i="1" dirty="0"/>
              <a:t>Universal Differential Equations for Scientific Machine Learning</a:t>
            </a:r>
            <a:r>
              <a:rPr lang="en-US" sz="1000" dirty="0"/>
              <a:t>, 2021</a:t>
            </a:r>
          </a:p>
          <a:p>
            <a:pPr lvl="1"/>
            <a:r>
              <a:rPr lang="en-US" sz="1000" dirty="0"/>
              <a:t>James Koch, et al., Learning Neural Differential Algebraic Equations via Operator Splitting, CDC, 2025</a:t>
            </a:r>
          </a:p>
          <a:p>
            <a:pPr lvl="1"/>
            <a:r>
              <a:rPr lang="en-US" sz="1000" dirty="0"/>
              <a:t> </a:t>
            </a:r>
          </a:p>
        </p:txBody>
      </p:sp>
      <p:pic>
        <p:nvPicPr>
          <p:cNvPr id="4" name="Picture 2" descr="Tank-manifold schematic">
            <a:extLst>
              <a:ext uri="{FF2B5EF4-FFF2-40B4-BE49-F238E27FC236}">
                <a16:creationId xmlns:a16="http://schemas.microsoft.com/office/drawing/2014/main" id="{49FB7FEF-7B8D-E62A-D2DB-5E3BFB5B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443585" y="2847567"/>
            <a:ext cx="2313457" cy="171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7E8845-8800-BBE4-8C74-80AD6CF1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140"/>
          <a:stretch>
            <a:fillRect/>
          </a:stretch>
        </p:blipFill>
        <p:spPr>
          <a:xfrm>
            <a:off x="2817467" y="2824751"/>
            <a:ext cx="1754533" cy="173360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F85A79-3F98-615F-5EDC-F94C289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5" y="3080413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D455F6-00A1-DAD2-8D02-1ABF07A4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998" y="2911274"/>
            <a:ext cx="2409002" cy="160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34BF7D-7692-FA32-5A65-95221FB0CA1F}"/>
              </a:ext>
            </a:extLst>
          </p:cNvPr>
          <p:cNvSpPr txBox="1"/>
          <p:nvPr/>
        </p:nvSpPr>
        <p:spPr>
          <a:xfrm>
            <a:off x="5142411" y="2510108"/>
            <a:ext cx="36427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Applications: modeling process dynamics</a:t>
            </a:r>
            <a:endParaRPr lang="en-US" sz="1375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F6D1771-84D1-FA8A-7537-78FA4FB0B3C2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E1B35-91FD-A87D-7165-87A539358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307452" y="4749422"/>
            <a:ext cx="78616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  <a:p>
            <a:pPr lvl="1"/>
            <a:r>
              <a:rPr lang="en-US" sz="1000" dirty="0"/>
              <a:t>B. Lusch, et al., </a:t>
            </a:r>
            <a:r>
              <a:rPr lang="en-US" sz="1000" i="1" dirty="0"/>
              <a:t>Deep learning for universal linear embeddings of nonlinear dynamics</a:t>
            </a:r>
            <a:r>
              <a:rPr lang="en-US" sz="1000" dirty="0"/>
              <a:t>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44784" y="2939259"/>
            <a:ext cx="2397772" cy="29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3CEC96-8917-BF86-B837-9A9487BB5E74}"/>
              </a:ext>
            </a:extLst>
          </p:cNvPr>
          <p:cNvSpPr txBox="1"/>
          <p:nvPr/>
        </p:nvSpPr>
        <p:spPr>
          <a:xfrm>
            <a:off x="2947069" y="3233654"/>
            <a:ext cx="289202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Koopman operator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basis functions.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D76C20-B0FF-E8B6-68A3-628A0E3F4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1953" y="3684551"/>
            <a:ext cx="1763669" cy="81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8" t="7502" r="51037" b="60892"/>
          <a:stretch/>
        </p:blipFill>
        <p:spPr>
          <a:xfrm>
            <a:off x="842087" y="848195"/>
            <a:ext cx="7327063" cy="16577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9F1C9C0-EA5E-7B0B-91F9-09507FB215CD}"/>
              </a:ext>
            </a:extLst>
          </p:cNvPr>
          <p:cNvSpPr txBox="1">
            <a:spLocks/>
          </p:cNvSpPr>
          <p:nvPr/>
        </p:nvSpPr>
        <p:spPr>
          <a:xfrm>
            <a:off x="2000251" y="169334"/>
            <a:ext cx="6784931" cy="45332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Model (L2M) Dynamical Systems </a:t>
            </a:r>
          </a:p>
        </p:txBody>
      </p:sp>
    </p:spTree>
    <p:extLst>
      <p:ext uri="{BB962C8B-B14F-4D97-AF65-F5344CB8AC3E}">
        <p14:creationId xmlns:p14="http://schemas.microsoft.com/office/powerpoint/2010/main" val="35694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08F0-9CB6-527A-9AF2-04A762801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74DD4-C664-A044-46AA-224EE675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042B6-DF14-916B-2AD1-B5BF3B8A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483808"/>
          </a:xfrm>
        </p:spPr>
        <p:txBody>
          <a:bodyPr/>
          <a:lstStyle/>
          <a:p>
            <a:r>
              <a:rPr lang="en-US" sz="2000" dirty="0"/>
              <a:t>Learning to Control (L2C)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80FBE-1B23-8651-1F37-483EF5F30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48311" r="51321" b="20083"/>
          <a:stretch/>
        </p:blipFill>
        <p:spPr>
          <a:xfrm>
            <a:off x="1006932" y="3112238"/>
            <a:ext cx="6334395" cy="143317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FEE86B2-168E-49C6-89D7-940AB5F49E60}"/>
              </a:ext>
            </a:extLst>
          </p:cNvPr>
          <p:cNvSpPr txBox="1">
            <a:spLocks/>
          </p:cNvSpPr>
          <p:nvPr/>
        </p:nvSpPr>
        <p:spPr>
          <a:xfrm>
            <a:off x="1275806" y="741938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Supervised L2C: Approximate Model Predictive Control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11B36B5-AE54-13FC-5209-37523E85B428}"/>
              </a:ext>
            </a:extLst>
          </p:cNvPr>
          <p:cNvSpPr txBox="1">
            <a:spLocks/>
          </p:cNvSpPr>
          <p:nvPr/>
        </p:nvSpPr>
        <p:spPr>
          <a:xfrm>
            <a:off x="1275807" y="2701254"/>
            <a:ext cx="6592388" cy="410984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1600" dirty="0"/>
              <a:t>Self-Supervised L2C: Differentiable Predictive Control (DPC)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DCD5-552A-1544-E606-9F9215FCC676}"/>
              </a:ext>
            </a:extLst>
          </p:cNvPr>
          <p:cNvSpPr txBox="1"/>
          <p:nvPr/>
        </p:nvSpPr>
        <p:spPr>
          <a:xfrm>
            <a:off x="300446" y="4435614"/>
            <a:ext cx="8612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</a:t>
            </a:r>
            <a:r>
              <a:rPr lang="en-US" sz="1000" dirty="0" err="1"/>
              <a:t>Drgoňa</a:t>
            </a:r>
            <a:r>
              <a:rPr lang="en-US" sz="1000" dirty="0"/>
              <a:t>, A. Tuor and D. Vrabie, "Learning Constrained Parametric Differentiable Predictive Control Policies With Guarantees," in IEEE Transactions on Systems, Man, and Cybernetics: Systems, 2024</a:t>
            </a:r>
          </a:p>
          <a:p>
            <a:r>
              <a:rPr lang="en-US" sz="1000" dirty="0"/>
              <a:t>Ján </a:t>
            </a:r>
            <a:r>
              <a:rPr lang="en-US" sz="1000" dirty="0" err="1"/>
              <a:t>Drgoňa</a:t>
            </a:r>
            <a:r>
              <a:rPr lang="en-US" sz="1000" dirty="0"/>
              <a:t>, et al, Differentiable predictive control: Deep learning alternative to explicit model predictive control for unknown nonlinear systems, Journal of Process Control,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9A577-8F3F-5734-230A-298C5CA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53"/>
          <a:stretch>
            <a:fillRect/>
          </a:stretch>
        </p:blipFill>
        <p:spPr>
          <a:xfrm>
            <a:off x="155023" y="1211238"/>
            <a:ext cx="4385466" cy="888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B8F468-3D85-6A3D-671B-3990E191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981" b="3946"/>
          <a:stretch>
            <a:fillRect/>
          </a:stretch>
        </p:blipFill>
        <p:spPr>
          <a:xfrm>
            <a:off x="4540487" y="1211238"/>
            <a:ext cx="4382387" cy="888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D4915-CFD9-74EF-319D-892EA4F56151}"/>
              </a:ext>
            </a:extLst>
          </p:cNvPr>
          <p:cNvSpPr txBox="1"/>
          <p:nvPr/>
        </p:nvSpPr>
        <p:spPr>
          <a:xfrm>
            <a:off x="300446" y="2147533"/>
            <a:ext cx="8212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  <a:p>
            <a:r>
              <a:rPr lang="en-US" sz="1000" dirty="0"/>
              <a:t>B. Karg and S. Lucia, "Efficient Representation and Approximation of Model Predictive Control Laws via Deep Learning," in IEEE Transactions on Cybernetics, 2020</a:t>
            </a:r>
          </a:p>
        </p:txBody>
      </p:sp>
    </p:spTree>
    <p:extLst>
      <p:ext uri="{BB962C8B-B14F-4D97-AF65-F5344CB8AC3E}">
        <p14:creationId xmlns:p14="http://schemas.microsoft.com/office/powerpoint/2010/main" val="23774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231EE-CC7D-6870-6593-632F926AB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ABA78-7F02-B8A9-3845-C78AC5D1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9FF79-4AC8-7355-4354-F65EE3A72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07167-9AA5-F7E9-68C1-DC142FAB3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4E5AA-0113-7F98-D849-EF58C1F7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EC330-C616-B1DB-1B45-CB2418503085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B0E08-7858-57E2-8EF6-AD8E633C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9F2F1DF5-6A3F-9EAC-27B1-A8BE1B76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02B311D5-9231-E02B-78FC-54CCD3141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289FC33B-9DBF-5959-E1A1-72BA7AC8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03BB193C-3A70-7FFD-8C09-9363FE025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5CC09F-162D-667D-35B8-B130934DDE82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EA4C36-FDD1-C368-F9A8-1B9152BAC6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70CDC6-5F43-E825-4037-00C62CF3F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9C188-8D3C-6A06-13C8-5CFF59FCCC3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</p:spTree>
    <p:extLst>
      <p:ext uri="{BB962C8B-B14F-4D97-AF65-F5344CB8AC3E}">
        <p14:creationId xmlns:p14="http://schemas.microsoft.com/office/powerpoint/2010/main" val="32441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25C6C-B927-723E-9A8E-CC0E3774D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2B06EAE8-8286-506A-5931-291292BE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DAE4CB3-DD94-9BED-78BB-B44F04DC2D86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pic>
        <p:nvPicPr>
          <p:cNvPr id="26" name="Picture 25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FD16B307-5578-10B7-1AB9-752D72D67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987360-EC35-5A57-3125-DEC3B29B53AF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</p:spTree>
    <p:extLst>
      <p:ext uri="{BB962C8B-B14F-4D97-AF65-F5344CB8AC3E}">
        <p14:creationId xmlns:p14="http://schemas.microsoft.com/office/powerpoint/2010/main" val="924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CB8ED-244F-339C-2AB1-215ABD8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AE453-771E-CBCC-1C61-1C63D0D5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D33CE-0327-E13E-D189-F2AF97BD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74" y="169336"/>
            <a:ext cx="6870520" cy="309635"/>
          </a:xfrm>
        </p:spPr>
        <p:txBody>
          <a:bodyPr/>
          <a:lstStyle/>
          <a:p>
            <a:r>
              <a:rPr lang="en-US" sz="2000" dirty="0"/>
              <a:t>Supervised L2C: Approximate 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AC99F-9CEE-3454-0F6A-B8E06850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953"/>
          <a:stretch>
            <a:fillRect/>
          </a:stretch>
        </p:blipFill>
        <p:spPr>
          <a:xfrm>
            <a:off x="115834" y="554159"/>
            <a:ext cx="4385466" cy="88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617C71-E703-5D95-C019-AC9FD2E6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1" b="3946"/>
          <a:stretch>
            <a:fillRect/>
          </a:stretch>
        </p:blipFill>
        <p:spPr>
          <a:xfrm>
            <a:off x="4501298" y="554159"/>
            <a:ext cx="4382387" cy="888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0935-3CAB-2FAA-AF5F-F78AF12DE60C}"/>
              </a:ext>
            </a:extLst>
          </p:cNvPr>
          <p:cNvSpPr txBox="1"/>
          <p:nvPr/>
        </p:nvSpPr>
        <p:spPr>
          <a:xfrm>
            <a:off x="192173" y="1605353"/>
            <a:ext cx="3427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1: solve set of MPC problems to generate labeled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AE005-CD3D-5C25-9F45-D8708C416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" y="2162712"/>
            <a:ext cx="3435527" cy="1987652"/>
          </a:xfrm>
          <a:prstGeom prst="rect">
            <a:avLst/>
          </a:prstGeom>
        </p:spPr>
      </p:pic>
      <p:pic>
        <p:nvPicPr>
          <p:cNvPr id="9" name="Picture 14" descr="Pyomo">
            <a:extLst>
              <a:ext uri="{FF2B5EF4-FFF2-40B4-BE49-F238E27FC236}">
                <a16:creationId xmlns:a16="http://schemas.microsoft.com/office/drawing/2014/main" id="{A1C640C3-429A-FAFB-7E01-0C30CBB5F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077330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urobi Cloud - Gurobi Optimization">
            <a:extLst>
              <a:ext uri="{FF2B5EF4-FFF2-40B4-BE49-F238E27FC236}">
                <a16:creationId xmlns:a16="http://schemas.microsoft.com/office/drawing/2014/main" id="{FD4ACBD1-0F61-800E-81E3-C58F0FC4B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905830" y="4635810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sADi">
            <a:extLst>
              <a:ext uri="{FF2B5EF4-FFF2-40B4-BE49-F238E27FC236}">
                <a16:creationId xmlns:a16="http://schemas.microsoft.com/office/drawing/2014/main" id="{4046FD67-A6F6-AD04-186F-4F660D0E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" y="4693273"/>
            <a:ext cx="1556803" cy="35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GitHub - do-mpc/do-mpc: Model predictive control python toolbox">
            <a:extLst>
              <a:ext uri="{FF2B5EF4-FFF2-40B4-BE49-F238E27FC236}">
                <a16:creationId xmlns:a16="http://schemas.microsoft.com/office/drawing/2014/main" id="{E3E71DEC-79D0-091D-9362-367E1DCA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960" y="3881231"/>
            <a:ext cx="1059761" cy="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230F09-7550-F094-2B9D-1ECCFD52F407}"/>
              </a:ext>
            </a:extLst>
          </p:cNvPr>
          <p:cNvSpPr txBox="1"/>
          <p:nvPr/>
        </p:nvSpPr>
        <p:spPr>
          <a:xfrm>
            <a:off x="4696343" y="1605353"/>
            <a:ext cx="3992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Step 2: supervised imitation learning to learn approximate MPC policy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F4FA50-EC0E-3B1E-2CF0-7D44CE89A30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8" t="36564" r="55555" b="34002"/>
          <a:stretch>
            <a:fillRect/>
          </a:stretch>
        </p:blipFill>
        <p:spPr>
          <a:xfrm>
            <a:off x="5168538" y="2128572"/>
            <a:ext cx="2273740" cy="817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CE3BC0-C4FA-BBF7-4CB5-FE9926295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155" y="3014928"/>
            <a:ext cx="2853177" cy="17961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96C40D-9AD8-3DBD-EAC9-EF81097AAA45}"/>
              </a:ext>
            </a:extLst>
          </p:cNvPr>
          <p:cNvSpPr txBox="1"/>
          <p:nvPr/>
        </p:nvSpPr>
        <p:spPr>
          <a:xfrm>
            <a:off x="4406491" y="477410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M. </a:t>
            </a:r>
            <a:r>
              <a:rPr lang="en-US" sz="1000" dirty="0" err="1"/>
              <a:t>Hertneck</a:t>
            </a:r>
            <a:r>
              <a:rPr lang="en-US" sz="1000" dirty="0"/>
              <a:t>, et al., "Learning an Approximate Model Predictive Controller With Guarantees," in IEEE Control Systems Letters,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D49B7-1F26-2E3E-ADA6-1882C1FFE1BD}"/>
              </a:ext>
            </a:extLst>
          </p:cNvPr>
          <p:cNvSpPr txBox="1"/>
          <p:nvPr/>
        </p:nvSpPr>
        <p:spPr>
          <a:xfrm>
            <a:off x="7442279" y="2113535"/>
            <a:ext cx="1701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1</a:t>
            </a:r>
            <a:r>
              <a:rPr lang="en-US" sz="1600" dirty="0">
                <a:solidFill>
                  <a:srgbClr val="C00000"/>
                </a:solidFill>
              </a:rPr>
              <a:t>: data generation is expensive!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C5E2-3DB9-9006-996E-99002D2133DC}"/>
              </a:ext>
            </a:extLst>
          </p:cNvPr>
          <p:cNvSpPr txBox="1"/>
          <p:nvPr/>
        </p:nvSpPr>
        <p:spPr>
          <a:xfrm>
            <a:off x="7442280" y="3181629"/>
            <a:ext cx="17017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Problem 2</a:t>
            </a:r>
            <a:r>
              <a:rPr lang="en-US" sz="1600" dirty="0">
                <a:solidFill>
                  <a:srgbClr val="C00000"/>
                </a:solidFill>
              </a:rPr>
              <a:t>: hard to integrate constraints into 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8301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7A380-ACBB-DD98-4404-DE929BFDB12A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J. </a:t>
            </a:r>
            <a:r>
              <a:rPr lang="en-US" sz="1000" i="1" dirty="0" err="1"/>
              <a:t>Drgoňa</a:t>
            </a:r>
            <a:r>
              <a:rPr lang="en-US" sz="1000" i="1" dirty="0"/>
              <a:t>, A. Tuor and D. Vrabie, "Learning Constrained Parametric Differentiable Predictive Control Policies With Guarantees," in IEEE Transactions on Systems, Man, and Cybernetics: Systems,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392399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collocation points in the control parametric space.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803109" y="2462210"/>
            <a:ext cx="29548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reference tracking, constraints and terminal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899175" y="2458696"/>
            <a:ext cx="268015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model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control policy.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07910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https://github.com/pnnl/neuromancer/blob/master/examples/control/Part_3_ref_tracking_ODE.ipynb</a:t>
            </a:r>
            <a:r>
              <a:rPr lang="en-US" sz="12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DF618-6D9D-42AA-2428-A7198B53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65" y="3159698"/>
            <a:ext cx="2381088" cy="124578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C7742C-2CCA-60F5-3FA5-D89F51D00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5824"/>
          <a:stretch/>
        </p:blipFill>
        <p:spPr bwMode="auto">
          <a:xfrm>
            <a:off x="509590" y="2904639"/>
            <a:ext cx="2089548" cy="16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27EC4-86B3-7F0A-15FC-17A9FB737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585" y="2887865"/>
            <a:ext cx="3062722" cy="149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C558D-012B-050F-9A99-A25ADCA2DE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0083"/>
          <a:stretch/>
        </p:blipFill>
        <p:spPr>
          <a:xfrm>
            <a:off x="607909" y="691252"/>
            <a:ext cx="7764144" cy="1756659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4BA69E7-6405-92DB-6DE2-EFCF58CA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" y="169335"/>
            <a:ext cx="8212999" cy="410984"/>
          </a:xfrm>
        </p:spPr>
        <p:txBody>
          <a:bodyPr/>
          <a:lstStyle/>
          <a:p>
            <a:r>
              <a:rPr lang="en-US" sz="2000" dirty="0"/>
              <a:t>Self-Supervised L2C: Differentiable Predictive Control (DPC)</a:t>
            </a:r>
          </a:p>
        </p:txBody>
      </p:sp>
    </p:spTree>
    <p:extLst>
      <p:ext uri="{BB962C8B-B14F-4D97-AF65-F5344CB8AC3E}">
        <p14:creationId xmlns:p14="http://schemas.microsoft.com/office/powerpoint/2010/main" val="4375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5FB6-92AA-12F7-6614-FA4B6BC7A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C03B6-720D-24B5-A0ED-F7680C23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729E0-1EA4-A5A6-7297-21C17EAE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2" y="2580686"/>
            <a:ext cx="7192419" cy="24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3D29F-8773-45B0-5F9D-EAD3D3DB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6" t="48311" r="51277" b="22465"/>
          <a:stretch>
            <a:fillRect/>
          </a:stretch>
        </p:blipFill>
        <p:spPr>
          <a:xfrm>
            <a:off x="996388" y="662919"/>
            <a:ext cx="6630728" cy="190035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5A047B7A-71D2-6D70-CDA7-16B81B0D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</p:spTree>
    <p:extLst>
      <p:ext uri="{BB962C8B-B14F-4D97-AF65-F5344CB8AC3E}">
        <p14:creationId xmlns:p14="http://schemas.microsoft.com/office/powerpoint/2010/main" val="37882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F1DFC-6069-578B-60EA-3415209B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D826-A117-DCAB-B6E2-572A06A8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82B012-C85E-D180-803C-EFAED32B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74950"/>
          </a:xfrm>
        </p:spPr>
        <p:txBody>
          <a:bodyPr/>
          <a:lstStyle/>
          <a:p>
            <a:r>
              <a:rPr lang="en-US" sz="2000" dirty="0"/>
              <a:t>Differentiable Closed-Loop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6B52-619C-EE53-5C13-3CE48269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599214"/>
            <a:ext cx="8055428" cy="44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D62EE-62FE-6CC1-4218-5E7B1B66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91F28-990E-FBDE-6E2E-7AFEBF72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29E04-2046-9539-FB5C-130D3B8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66" y="169336"/>
            <a:ext cx="7336427" cy="325658"/>
          </a:xfrm>
        </p:spPr>
        <p:txBody>
          <a:bodyPr/>
          <a:lstStyle/>
          <a:p>
            <a:r>
              <a:rPr lang="en-US" sz="2000" dirty="0"/>
              <a:t>DPC Policy Optimization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F2B14-2FD9-DA08-C783-F3E82EF0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57"/>
          <a:stretch>
            <a:fillRect/>
          </a:stretch>
        </p:blipFill>
        <p:spPr>
          <a:xfrm>
            <a:off x="516046" y="494994"/>
            <a:ext cx="7730972" cy="46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914-C860-E252-17EB-77D584B6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8C675-BB06-815C-3FEE-7CC5C55F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67715B-03AC-2F26-F349-660E2F20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274" y="45206"/>
            <a:ext cx="5773783" cy="457467"/>
          </a:xfrm>
        </p:spPr>
        <p:txBody>
          <a:bodyPr/>
          <a:lstStyle/>
          <a:p>
            <a:r>
              <a:rPr lang="en-US" sz="2000" dirty="0"/>
              <a:t>DPC vs Model-based Reinforcement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F3AC5-8B99-B2F3-4FBA-B8622521E20C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3A769-2856-4772-E9A7-6A0FBB751DA1}"/>
              </a:ext>
            </a:extLst>
          </p:cNvPr>
          <p:cNvSpPr txBox="1"/>
          <p:nvPr/>
        </p:nvSpPr>
        <p:spPr>
          <a:xfrm>
            <a:off x="156754" y="537140"/>
            <a:ext cx="9035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closely related to </a:t>
            </a:r>
            <a:r>
              <a:rPr lang="en-US" sz="1400" b="1" dirty="0"/>
              <a:t>MBRL</a:t>
            </a:r>
            <a:r>
              <a:rPr lang="en-US" sz="1400" dirty="0"/>
              <a:t> in that both leverage</a:t>
            </a:r>
            <a:r>
              <a:rPr lang="en-US" sz="1400" b="1" dirty="0"/>
              <a:t> model of dynamics</a:t>
            </a:r>
            <a:r>
              <a:rPr lang="en-US" sz="1400" dirty="0"/>
              <a:t>, but DPC utilizes </a:t>
            </a:r>
            <a:r>
              <a:rPr lang="en-US" sz="1400" b="1" dirty="0"/>
              <a:t>differentiable </a:t>
            </a:r>
            <a:r>
              <a:rPr lang="en-US" sz="1400" dirty="0"/>
              <a:t>closed-loop models and cost functions, allowing direct policy gradients </a:t>
            </a:r>
            <a:r>
              <a:rPr lang="en-US" sz="1400" b="1" dirty="0"/>
              <a:t>without requiring a learned critic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0387-3A7B-E3C8-A65B-36EFF7A35495}"/>
              </a:ext>
            </a:extLst>
          </p:cNvPr>
          <p:cNvSpPr txBox="1"/>
          <p:nvPr/>
        </p:nvSpPr>
        <p:spPr>
          <a:xfrm>
            <a:off x="156754" y="115347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Empirical risk minimization problem</a:t>
            </a:r>
            <a:r>
              <a:rPr lang="en-US" sz="1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2A06D-6646-D002-C562-C2AC8DC50614}"/>
              </a:ext>
            </a:extLst>
          </p:cNvPr>
          <p:cNvSpPr txBox="1"/>
          <p:nvPr/>
        </p:nvSpPr>
        <p:spPr>
          <a:xfrm>
            <a:off x="4026507" y="2434921"/>
            <a:ext cx="4073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Policy gradient </a:t>
            </a:r>
            <a:r>
              <a:rPr lang="en-US" sz="1400" dirty="0"/>
              <a:t>via automatic differentiation: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B7042-8DBD-0E7A-6B2E-054DB84A003D}"/>
              </a:ext>
            </a:extLst>
          </p:cNvPr>
          <p:cNvSpPr txBox="1"/>
          <p:nvPr/>
        </p:nvSpPr>
        <p:spPr>
          <a:xfrm>
            <a:off x="4026507" y="1144589"/>
            <a:ext cx="4990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Critic</a:t>
            </a:r>
            <a:r>
              <a:rPr lang="en-US" sz="1400" dirty="0"/>
              <a:t> parametrized by differentiable MPC loss function: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E6105C-ED96-FD0F-B200-9501797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" y="1457000"/>
            <a:ext cx="3515941" cy="18519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36119-4800-526C-BE2E-7527E885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88" y="1408326"/>
            <a:ext cx="3443533" cy="10706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A4DCA-FFBE-EFC5-BFB2-049B6507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1" y="2774474"/>
            <a:ext cx="4942279" cy="5344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F873ED-0E70-2236-E079-63607E359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53" y="3347327"/>
            <a:ext cx="2708847" cy="12466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6B19C9-6359-182B-D864-3AB7E61BD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4" t="48311" r="51321" b="22329"/>
          <a:stretch>
            <a:fillRect/>
          </a:stretch>
        </p:blipFill>
        <p:spPr>
          <a:xfrm>
            <a:off x="192844" y="3402026"/>
            <a:ext cx="5241305" cy="11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16F3-6B61-479B-4711-68F2183F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A5560A-B5A4-8D6F-C6CE-50A734B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EDE32-DBFA-F88D-26C5-27DCC334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1A423-3071-E864-FB34-5C9FBFB5FB77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D0530-93AF-DE50-B0C2-525598D0C1F0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7F7CD-5AFD-C7E8-C04C-62612CBA7F4E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AC26A-B5A6-187E-FA70-998039824509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73706-4FC3-2828-C666-BCA7EEC4B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88A7B-1233-357B-161E-8E5D0546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E695D-E98D-FF49-D06A-BF3460B1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F1999-51D5-73A9-4A3D-B9B4C0DF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33" y="45206"/>
            <a:ext cx="4915989" cy="457467"/>
          </a:xfrm>
        </p:spPr>
        <p:txBody>
          <a:bodyPr/>
          <a:lstStyle/>
          <a:p>
            <a:r>
              <a:rPr lang="en-US" sz="2000" dirty="0"/>
              <a:t>DPC vs Model Predictive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9A7D5-2A29-7634-C408-86617D653F62}"/>
              </a:ext>
            </a:extLst>
          </p:cNvPr>
          <p:cNvSpPr txBox="1"/>
          <p:nvPr/>
        </p:nvSpPr>
        <p:spPr>
          <a:xfrm>
            <a:off x="54972" y="4594013"/>
            <a:ext cx="883811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J. Drgoňa, A. Tuor and D. Vrabie, </a:t>
            </a:r>
            <a:r>
              <a:rPr lang="en-US" sz="900" i="1" dirty="0"/>
              <a:t>Learning Constrained Parametric Differentiable Predictive Control Policies With Guarantees, in IEEE Transactions on Systems, Man, and Cybernetics: Systems, 2024</a:t>
            </a:r>
          </a:p>
          <a:p>
            <a:r>
              <a:rPr lang="en-US" sz="900" dirty="0"/>
              <a:t>J. </a:t>
            </a:r>
            <a:r>
              <a:rPr lang="en-US" sz="900" dirty="0" err="1"/>
              <a:t>Drgoňa</a:t>
            </a:r>
            <a:r>
              <a:rPr lang="en-US" sz="900" dirty="0"/>
              <a:t>, et al., </a:t>
            </a:r>
            <a:r>
              <a:rPr lang="en-US" sz="900" i="1" dirty="0"/>
              <a:t>Differentiable Predictive Control: An MPC Alternative for Unknown Nonlinear Systems using Constrained Deep Learning</a:t>
            </a:r>
            <a:r>
              <a:rPr lang="en-US" sz="900" dirty="0"/>
              <a:t>, Journal of Process Control,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3D20C-070E-8B27-0727-FFF342E906EA}"/>
              </a:ext>
            </a:extLst>
          </p:cNvPr>
          <p:cNvSpPr txBox="1"/>
          <p:nvPr/>
        </p:nvSpPr>
        <p:spPr>
          <a:xfrm>
            <a:off x="156753" y="3045180"/>
            <a:ext cx="22875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related to </a:t>
            </a:r>
            <a:r>
              <a:rPr lang="en-US" sz="1400" b="1" dirty="0"/>
              <a:t>explicit MPC</a:t>
            </a:r>
            <a:r>
              <a:rPr lang="en-US" sz="1400" dirty="0"/>
              <a:t>, as it solves a </a:t>
            </a:r>
            <a:r>
              <a:rPr lang="en-US" sz="1400" b="1" dirty="0"/>
              <a:t>parametric optimal control problem</a:t>
            </a:r>
            <a:r>
              <a:rPr lang="en-US" sz="1400" dirty="0"/>
              <a:t> via gradient-based policy optimization.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CDB36-B920-71C1-D02F-8A8D33A567B2}"/>
              </a:ext>
            </a:extLst>
          </p:cNvPr>
          <p:cNvSpPr txBox="1"/>
          <p:nvPr/>
        </p:nvSpPr>
        <p:spPr>
          <a:xfrm>
            <a:off x="156753" y="1226620"/>
            <a:ext cx="22340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There is a </a:t>
            </a:r>
            <a:r>
              <a:rPr lang="en-US" sz="1400" b="1" dirty="0"/>
              <a:t>structural equivalence </a:t>
            </a:r>
            <a:r>
              <a:rPr lang="en-US" sz="1400" dirty="0"/>
              <a:t>between </a:t>
            </a:r>
            <a:r>
              <a:rPr lang="en-US" sz="1400" i="1" dirty="0"/>
              <a:t>single shooting </a:t>
            </a:r>
            <a:r>
              <a:rPr lang="en-US" sz="1400" dirty="0"/>
              <a:t>formulation of MPC problem and the </a:t>
            </a:r>
            <a:r>
              <a:rPr lang="en-US" sz="1400" i="1" dirty="0"/>
              <a:t>unrolled closed-loop system </a:t>
            </a:r>
            <a:r>
              <a:rPr lang="en-US" sz="1400" dirty="0"/>
              <a:t>dynamics in DPC.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96545-F922-E39D-C1D1-B9B5854E6532}"/>
              </a:ext>
            </a:extLst>
          </p:cNvPr>
          <p:cNvSpPr txBox="1"/>
          <p:nvPr/>
        </p:nvSpPr>
        <p:spPr>
          <a:xfrm>
            <a:off x="249787" y="557967"/>
            <a:ext cx="8699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DPC is also closely related to MPC, but instead of single instance online optimization, the </a:t>
            </a:r>
            <a:r>
              <a:rPr lang="en-US" sz="1400" b="1" dirty="0"/>
              <a:t>DPC learns parametric explicit policy offline</a:t>
            </a:r>
            <a:r>
              <a:rPr lang="en-US" sz="1400" dirty="0"/>
              <a:t>, over distribution of parametric instances in batched setting.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4FAAA0-32F6-FFF4-AC6E-82D6FEC0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37" y="1173037"/>
            <a:ext cx="6371954" cy="33349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CE392-A1AA-6B50-845F-2712AFBD4587}"/>
              </a:ext>
            </a:extLst>
          </p:cNvPr>
          <p:cNvSpPr/>
          <p:nvPr/>
        </p:nvSpPr>
        <p:spPr>
          <a:xfrm>
            <a:off x="96189" y="115973"/>
            <a:ext cx="8838111" cy="491099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8AE2A-0D8E-ECDE-236F-4A3B7618ED56}"/>
              </a:ext>
            </a:extLst>
          </p:cNvPr>
          <p:cNvSpPr/>
          <p:nvPr/>
        </p:nvSpPr>
        <p:spPr>
          <a:xfrm>
            <a:off x="591775" y="2191834"/>
            <a:ext cx="79604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So, what about safety?</a:t>
            </a:r>
          </a:p>
        </p:txBody>
      </p:sp>
    </p:spTree>
    <p:extLst>
      <p:ext uri="{BB962C8B-B14F-4D97-AF65-F5344CB8AC3E}">
        <p14:creationId xmlns:p14="http://schemas.microsoft.com/office/powerpoint/2010/main" val="7334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4" y="169334"/>
            <a:ext cx="8391077" cy="388570"/>
          </a:xfrm>
        </p:spPr>
        <p:txBody>
          <a:bodyPr/>
          <a:lstStyle/>
          <a:p>
            <a:r>
              <a:rPr lang="en-US" sz="2000" dirty="0"/>
              <a:t>Learning Stable DPC Policies with Neural Lyapunov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17" y="558447"/>
            <a:ext cx="7280365" cy="2064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4788722" y="2702417"/>
            <a:ext cx="4022344" cy="16150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355596" y="2808406"/>
            <a:ext cx="4466096" cy="143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151549" y="4701239"/>
            <a:ext cx="76992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Sayak Mukherjee, Ján Drgoňa, Aaron Tuor, Mahantesh Halappanavar, Draguna Vrabie, Neural Lyapunov Differentiable Predictive Control, Conference on Decision and Control (CDC), 2022</a:t>
            </a:r>
          </a:p>
          <a:p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2E974-3C47-B2CC-A33C-8F7DE9126B4D}"/>
              </a:ext>
            </a:extLst>
          </p:cNvPr>
          <p:cNvSpPr txBox="1"/>
          <p:nvPr/>
        </p:nvSpPr>
        <p:spPr>
          <a:xfrm>
            <a:off x="489784" y="4396443"/>
            <a:ext cx="7967619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6"/>
              </a:rPr>
              <a:t>https://github.com/SOLARIS-JHU/Differentiable-CBDs/blob/main/example_2.py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235" y="169335"/>
            <a:ext cx="7859010" cy="382084"/>
          </a:xfrm>
        </p:spPr>
        <p:txBody>
          <a:bodyPr/>
          <a:lstStyle/>
          <a:p>
            <a:r>
              <a:rPr lang="en-US" sz="2000" dirty="0"/>
              <a:t>Learning Safe DPC Policies with Control Barrier Functions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676361" y="4712084"/>
            <a:ext cx="7859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Wenceslao Shaw Cortez, Ján </a:t>
            </a:r>
            <a:r>
              <a:rPr lang="en-US" sz="1000" dirty="0" err="1"/>
              <a:t>Drgoňa</a:t>
            </a:r>
            <a:r>
              <a:rPr lang="en-US" sz="1000" dirty="0"/>
              <a:t>, Aaron Tuor, Mahantesh </a:t>
            </a:r>
            <a:r>
              <a:rPr lang="en-US" sz="1000" dirty="0" err="1"/>
              <a:t>Halappanavar</a:t>
            </a:r>
            <a:r>
              <a:rPr lang="en-US" sz="1000" dirty="0"/>
              <a:t>, Draguna Vrabie, Differentiable Predictive Control with Safety Guarantees: A Control Barrier Function Approach, Conference on Decision and Control (CDC), 2022</a:t>
            </a:r>
          </a:p>
          <a:p>
            <a:endParaRPr lang="en-US" sz="1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7" y="589424"/>
            <a:ext cx="7188587" cy="204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1" y="2670715"/>
            <a:ext cx="2581083" cy="204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311" y="2670715"/>
            <a:ext cx="2537054" cy="1965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364" y="2645772"/>
            <a:ext cx="2523702" cy="19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34E6-FDDC-A702-7CF2-A6C48387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FA15A52-4EE1-2E41-D053-AC605454B097}"/>
              </a:ext>
            </a:extLst>
          </p:cNvPr>
          <p:cNvSpPr txBox="1">
            <a:spLocks/>
          </p:cNvSpPr>
          <p:nvPr/>
        </p:nvSpPr>
        <p:spPr>
          <a:xfrm>
            <a:off x="435244" y="156272"/>
            <a:ext cx="3609888" cy="418494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Why Safety Matters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272C4-AE3A-1195-415F-0F66D8E84C7E}"/>
              </a:ext>
            </a:extLst>
          </p:cNvPr>
          <p:cNvSpPr txBox="1"/>
          <p:nvPr/>
        </p:nvSpPr>
        <p:spPr>
          <a:xfrm>
            <a:off x="435244" y="4497169"/>
            <a:ext cx="4236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Nominal conditions </a:t>
            </a:r>
            <a:r>
              <a:rPr lang="en-US" dirty="0"/>
              <a:t>→ </a:t>
            </a:r>
            <a:r>
              <a:rPr lang="en-US" dirty="0">
                <a:solidFill>
                  <a:schemeClr val="tx2"/>
                </a:solidFill>
              </a:rPr>
              <a:t> system stable and constraints satisfied.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48DB6-0593-13EB-1F0D-F13B9912CA22}"/>
              </a:ext>
            </a:extLst>
          </p:cNvPr>
          <p:cNvSpPr txBox="1"/>
          <p:nvPr/>
        </p:nvSpPr>
        <p:spPr>
          <a:xfrm>
            <a:off x="5319512" y="4497168"/>
            <a:ext cx="3824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Plant-model mismatch + disturbance → constraints violation.</a:t>
            </a:r>
          </a:p>
        </p:txBody>
      </p:sp>
      <p:pic>
        <p:nvPicPr>
          <p:cNvPr id="8" name="Picture 7" descr="A person's legs in yellow shoes above a mountain&#10;&#10;AI-generated content may be incorrect.">
            <a:extLst>
              <a:ext uri="{FF2B5EF4-FFF2-40B4-BE49-F238E27FC236}">
                <a16:creationId xmlns:a16="http://schemas.microsoft.com/office/drawing/2014/main" id="{724203A4-6868-D8A0-3720-79098A731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14264"/>
          <a:stretch>
            <a:fillRect/>
          </a:stretch>
        </p:blipFill>
        <p:spPr>
          <a:xfrm>
            <a:off x="8343" y="674786"/>
            <a:ext cx="5271168" cy="3751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BB45-0266-17BB-19D0-F87ED62B0CD5}"/>
              </a:ext>
            </a:extLst>
          </p:cNvPr>
          <p:cNvSpPr txBox="1"/>
          <p:nvPr/>
        </p:nvSpPr>
        <p:spPr>
          <a:xfrm rot="20232876">
            <a:off x="2132888" y="2838315"/>
            <a:ext cx="3824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Few moments later</a:t>
            </a:r>
          </a:p>
        </p:txBody>
      </p:sp>
      <p:pic>
        <p:nvPicPr>
          <p:cNvPr id="11" name="Picture 10" descr="A group of people on a crane above a truck&#10;&#10;AI-generated content may be incorrect.">
            <a:extLst>
              <a:ext uri="{FF2B5EF4-FFF2-40B4-BE49-F238E27FC236}">
                <a16:creationId xmlns:a16="http://schemas.microsoft.com/office/drawing/2014/main" id="{6E393260-0397-09C1-D93A-72C7B6A6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5" b="6512"/>
          <a:stretch>
            <a:fillRect/>
          </a:stretch>
        </p:blipFill>
        <p:spPr>
          <a:xfrm>
            <a:off x="5286375" y="0"/>
            <a:ext cx="3857625" cy="44719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AC7D3AE-FC54-019A-1BB6-C0065C91D696}"/>
              </a:ext>
            </a:extLst>
          </p:cNvPr>
          <p:cNvSpPr/>
          <p:nvPr/>
        </p:nvSpPr>
        <p:spPr>
          <a:xfrm>
            <a:off x="7231756" y="1124826"/>
            <a:ext cx="870857" cy="873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2CAAFF-C767-1465-0744-B595C6E9C346}"/>
              </a:ext>
            </a:extLst>
          </p:cNvPr>
          <p:cNvCxnSpPr>
            <a:cxnSpLocks/>
          </p:cNvCxnSpPr>
          <p:nvPr/>
        </p:nvCxnSpPr>
        <p:spPr>
          <a:xfrm flipV="1">
            <a:off x="1962615" y="1561413"/>
            <a:ext cx="5211558" cy="2029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5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F491-BD82-63EB-DF4C-EE912BA82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E92C0-705B-462B-D5A0-DC701BE2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15FA63-75B8-F605-1E70-A8F92E98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307305"/>
            <a:ext cx="7146445" cy="482126"/>
          </a:xfrm>
        </p:spPr>
        <p:txBody>
          <a:bodyPr>
            <a:noAutofit/>
          </a:bodyPr>
          <a:lstStyle/>
          <a:p>
            <a:r>
              <a:rPr lang="en-US" sz="2000" dirty="0"/>
              <a:t>Co-Authors of Differentiable Predictive Control with Neural Lyapunov Functions and Control Barrier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E60EC-91F0-BBFF-C30A-C85B865103CF}"/>
              </a:ext>
            </a:extLst>
          </p:cNvPr>
          <p:cNvSpPr txBox="1"/>
          <p:nvPr/>
        </p:nvSpPr>
        <p:spPr>
          <a:xfrm>
            <a:off x="4523366" y="312439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7BEA2B9-6D7C-12D3-216E-CBF5264175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728" y="153660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2D5164-B52A-BA38-3F56-DAC4CB7C714D}"/>
              </a:ext>
            </a:extLst>
          </p:cNvPr>
          <p:cNvSpPr txBox="1"/>
          <p:nvPr/>
        </p:nvSpPr>
        <p:spPr>
          <a:xfrm>
            <a:off x="7645834" y="308078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E6E256F6-D68C-D17A-62BE-ABEAD006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645834" y="150623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4740B02E-78EA-83D7-CBB8-A44241081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216249" y="4317638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1E6533CC-FB17-74CA-C094-D201E33E6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09" y="388100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FB52B9C-B913-326A-4C4F-D194EDBCE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3197169" y="1544051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E91C2-66AE-4C39-5166-29A0A62CEEA1}"/>
              </a:ext>
            </a:extLst>
          </p:cNvPr>
          <p:cNvSpPr txBox="1"/>
          <p:nvPr/>
        </p:nvSpPr>
        <p:spPr>
          <a:xfrm>
            <a:off x="3157682" y="3128061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E45411-D4C2-04D9-E802-E0F4FAB4B235}"/>
              </a:ext>
            </a:extLst>
          </p:cNvPr>
          <p:cNvSpPr txBox="1"/>
          <p:nvPr/>
        </p:nvSpPr>
        <p:spPr>
          <a:xfrm>
            <a:off x="-143272" y="3162384"/>
            <a:ext cx="1798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Wenceslao Shaw Cortez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D7364-A4FB-2835-9709-552091C17D7D}"/>
              </a:ext>
            </a:extLst>
          </p:cNvPr>
          <p:cNvSpPr txBox="1"/>
          <p:nvPr/>
        </p:nvSpPr>
        <p:spPr>
          <a:xfrm>
            <a:off x="1617455" y="3150051"/>
            <a:ext cx="1332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Sayak Mukherjee</a:t>
            </a:r>
          </a:p>
        </p:txBody>
      </p:sp>
      <p:pic>
        <p:nvPicPr>
          <p:cNvPr id="25" name="Picture 16" descr="Mahantesh Halappanavar">
            <a:extLst>
              <a:ext uri="{FF2B5EF4-FFF2-40B4-BE49-F238E27FC236}">
                <a16:creationId xmlns:a16="http://schemas.microsoft.com/office/drawing/2014/main" id="{C3A52A0B-9CDD-E7A5-5174-A1CAEA3F0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6140852" y="1532792"/>
            <a:ext cx="1263935" cy="151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832E90-069E-2B08-B0EE-AAB737058F63}"/>
              </a:ext>
            </a:extLst>
          </p:cNvPr>
          <p:cNvSpPr txBox="1"/>
          <p:nvPr/>
        </p:nvSpPr>
        <p:spPr>
          <a:xfrm>
            <a:off x="5891416" y="3041540"/>
            <a:ext cx="17376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Mahantesh Halappanavar</a:t>
            </a:r>
          </a:p>
        </p:txBody>
      </p:sp>
      <p:pic>
        <p:nvPicPr>
          <p:cNvPr id="27" name="Picture 12" descr="Wenceslao Shaw Cortez">
            <a:extLst>
              <a:ext uri="{FF2B5EF4-FFF2-40B4-BE49-F238E27FC236}">
                <a16:creationId xmlns:a16="http://schemas.microsoft.com/office/drawing/2014/main" id="{1E2BB537-C86E-B34A-92CF-87F2785B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132410" y="1550773"/>
            <a:ext cx="1386485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Sayak Mukherjee">
            <a:extLst>
              <a:ext uri="{FF2B5EF4-FFF2-40B4-BE49-F238E27FC236}">
                <a16:creationId xmlns:a16="http://schemas.microsoft.com/office/drawing/2014/main" id="{A7633B34-7505-975E-909D-28E33C298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660070" y="1550773"/>
            <a:ext cx="1387495" cy="15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A28F-3E35-EAF8-18B0-6C45A596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E0521-4624-709E-5B25-9E36365DBE86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4B02F-632A-33E0-8AFC-DC2F40CB2DA1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90F794-39A2-C1C8-9D86-D8E75698E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C684DA38-89FC-20AF-3BC8-EAB920287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6F1E9-962A-907A-92E8-71BE95BA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F841-ACF0-FEFC-0800-BFDA73B7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04E1D0-A2E6-D294-C9B3-233E26C427F6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86DAA-7B59-02BF-B54F-45B768EDBD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D26BE-6677-05A5-9FE7-5035E0FA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3BECD-D8A7-B75B-C471-C3116D69BEC4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0BA2-AE08-7D78-5FC8-C25B21BB5D60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1B41DB-68C0-9CA2-6584-D6EC9A647262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2140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9E49-411E-C579-3F17-2EF47BDF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1412-3D96-41E0-F1FF-8C0E9E2C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61A6D-06C4-518D-5776-F0AE28B4331B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0AF42-691E-3597-DF03-CF9725CA10F7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8B8EA4-E63C-2D03-6DD0-84B3D96B6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2F1E9B09-3D65-6204-1873-EA5ED2D72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6DE61-93D9-16A4-58C5-48B04FA10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DF60C3-8544-BFFF-66B7-25D17A5B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9EE87-FB71-08AC-6199-C311667380DF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9CB2-E2A9-C535-029A-D06BB108A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DC6AE-2CD3-69D1-92DE-C69DBA5217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C42BF-3152-BD48-87A5-2D027FA5B3A0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710B-F9E2-0C1C-24F8-7189208C365F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3B8E5-D4C9-763D-D7AA-0E2E45561D36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A45C81-A8E5-005D-7445-E811DCE9D345}"/>
              </a:ext>
            </a:extLst>
          </p:cNvPr>
          <p:cNvSpPr/>
          <p:nvPr/>
        </p:nvSpPr>
        <p:spPr>
          <a:xfrm>
            <a:off x="2948261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C265D-C957-AF31-F84B-5A2FEC034648}"/>
              </a:ext>
            </a:extLst>
          </p:cNvPr>
          <p:cNvSpPr txBox="1"/>
          <p:nvPr/>
        </p:nvSpPr>
        <p:spPr>
          <a:xfrm>
            <a:off x="3115492" y="2274716"/>
            <a:ext cx="457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Session WeC04: </a:t>
            </a:r>
            <a:br>
              <a:rPr lang="en-US" sz="2800" dirty="0">
                <a:latin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</a:rPr>
              <a:t>Physics-Aware Learning for Planning and Control</a:t>
            </a:r>
          </a:p>
          <a:p>
            <a:r>
              <a:rPr lang="en-US" sz="2800" dirty="0"/>
              <a:t>16:30-18:30 </a:t>
            </a:r>
            <a:br>
              <a:rPr lang="en-US" sz="2800" dirty="0"/>
            </a:br>
            <a:r>
              <a:rPr lang="en-US" sz="2800" dirty="0"/>
              <a:t>Oceania IV 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DBAF-C05F-5D19-A2AA-0CDE5375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CE25A-3941-8747-58C7-C9348C8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F6FF5-94D7-FF84-F844-E75805CDBE39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F1F05-A4D8-7C62-CDFA-46CE84A89575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0C59BF-7527-EFD2-FBD8-479C74DAA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72AE8777-7620-ACA1-2936-CDF05EBAE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28936-A84F-5884-393B-10F461561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A9201-F9A2-DD24-B5D1-CE35E2370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070B25-11AC-B2BD-70D7-A9A22A9397A0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F2EA0-F0FF-7971-2831-1B76307B68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D00C7-0E62-F229-D16C-1292EBBC87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D2203-BD7D-A312-DAB5-251940270EC5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F948E-451D-4043-5B0A-CE42650856C2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8FAB77-D85F-1ADF-94DC-E8DE69AC5F9C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8B89-D2D1-34F8-F0E0-4E88027AB99D}"/>
              </a:ext>
            </a:extLst>
          </p:cNvPr>
          <p:cNvSpPr/>
          <p:nvPr/>
        </p:nvSpPr>
        <p:spPr>
          <a:xfrm>
            <a:off x="89080" y="858654"/>
            <a:ext cx="2795451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7217F-6DBD-D004-880A-64547854057C}"/>
              </a:ext>
            </a:extLst>
          </p:cNvPr>
          <p:cNvSpPr/>
          <p:nvPr/>
        </p:nvSpPr>
        <p:spPr>
          <a:xfrm>
            <a:off x="6150429" y="800292"/>
            <a:ext cx="2966701" cy="433587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7614-0C44-4559-10A8-B8F3BDA4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402E7-062B-4073-4AE5-A81623EB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8B18E-3E8D-670A-6BF5-D3B165D90930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46E449-2210-656D-AA36-3C6693A7EF1F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A9358A-722B-7B57-6427-1A76C53F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2590728"/>
            <a:ext cx="7228114" cy="208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FAE197-A3AC-7130-571C-AE239BA8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4636-1F22-E62D-A0A9-DEA630D2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9B4A9-3FD9-4CDE-C166-4FEA715D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09191-93FB-5360-1810-B19E21CC2AF5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C0A138A-0454-84B7-A937-3855ECA44538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Time-Integrated Neural Operator (TI-</a:t>
            </a:r>
            <a:r>
              <a:rPr lang="en-US" sz="2000" dirty="0" err="1"/>
              <a:t>DeepOnet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F8BBD-C15F-6D3E-1B5E-8EAC851F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E47180-E712-B743-DCD4-3C24E92E4DCB}"/>
              </a:ext>
            </a:extLst>
          </p:cNvPr>
          <p:cNvSpPr/>
          <p:nvPr/>
        </p:nvSpPr>
        <p:spPr>
          <a:xfrm>
            <a:off x="114300" y="792807"/>
            <a:ext cx="4109357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7EC06-9ADB-11CF-9CF4-F4C1A8B47A1A}"/>
              </a:ext>
            </a:extLst>
          </p:cNvPr>
          <p:cNvSpPr/>
          <p:nvPr/>
        </p:nvSpPr>
        <p:spPr>
          <a:xfrm>
            <a:off x="6818811" y="740556"/>
            <a:ext cx="2274026" cy="16231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F6B48B-A010-BF93-D521-F7BE1F79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58" y="2477924"/>
            <a:ext cx="7017111" cy="1104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D773B-A3F6-A5C2-875F-6D0F7A1671F5}"/>
              </a:ext>
            </a:extLst>
          </p:cNvPr>
          <p:cNvSpPr txBox="1"/>
          <p:nvPr/>
        </p:nvSpPr>
        <p:spPr>
          <a:xfrm>
            <a:off x="607909" y="3523619"/>
            <a:ext cx="8187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CMSY10"/>
              </a:rPr>
              <a:t>⊙ </a:t>
            </a:r>
            <a:r>
              <a:rPr lang="en-US" sz="1800" b="0" i="0" u="none" strike="noStrike" baseline="0" dirty="0">
                <a:latin typeface="NimbusRomNo9L-Regu"/>
              </a:rPr>
              <a:t>denotes element-wise multiplication</a:t>
            </a:r>
          </a:p>
          <a:p>
            <a:r>
              <a:rPr lang="en-US" dirty="0">
                <a:latin typeface="NimbusRomNo9L-Regu"/>
              </a:rPr>
              <a:t>      is a state branch net encoding the solution field</a:t>
            </a:r>
          </a:p>
          <a:p>
            <a:r>
              <a:rPr lang="en-US" i="1" dirty="0">
                <a:latin typeface="NimbusRomNo9L-Regu"/>
              </a:rPr>
              <a:t>     </a:t>
            </a:r>
            <a:r>
              <a:rPr lang="en-US" dirty="0">
                <a:latin typeface="NimbusRomNo9L-Regu"/>
              </a:rPr>
              <a:t> is a control branch net encoding the control function</a:t>
            </a:r>
          </a:p>
          <a:p>
            <a:r>
              <a:rPr lang="en-US" dirty="0">
                <a:latin typeface="NimbusRomNo9L-Regu"/>
              </a:rPr>
              <a:t>      is a trunk net encoding the solution at the collocation points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4221EB-35F7-73AA-487D-10CB8BE5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849689"/>
            <a:ext cx="224347" cy="275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2E7DD-03E2-1F13-8218-C072C8E29E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18"/>
          <a:stretch>
            <a:fillRect/>
          </a:stretch>
        </p:blipFill>
        <p:spPr>
          <a:xfrm>
            <a:off x="738545" y="4141957"/>
            <a:ext cx="212736" cy="284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37E3DE-D072-1A87-6AAC-0EFA9EABBB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46" b="-1"/>
          <a:stretch>
            <a:fillRect/>
          </a:stretch>
        </p:blipFill>
        <p:spPr>
          <a:xfrm>
            <a:off x="726671" y="4428543"/>
            <a:ext cx="217130" cy="295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5F70C9-2D27-26D3-9807-4CFF93413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3787" y="4371105"/>
            <a:ext cx="142325" cy="29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B0944-C394-4EB3-6753-4A28702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9ED9C-7B01-4569-D5E2-F52ABA63A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C974B-A92D-8F7E-8844-03FBD358EF6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825DFBC-49BF-712F-AD49-F12FAE64875D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Formulation of DPC with TI-</a:t>
            </a:r>
            <a:r>
              <a:rPr lang="en-US" sz="2000" dirty="0" err="1"/>
              <a:t>DeepOnet</a:t>
            </a:r>
            <a:r>
              <a:rPr lang="en-US" sz="2000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65EB-2613-371C-B018-0F77EBE2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C9EED8-9257-047A-E3A2-3128B12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2" y="2661740"/>
            <a:ext cx="8000171" cy="1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6FB5A-E382-3CD3-E6AA-5A178AC23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462CD-D1FD-6091-C460-F29FBD1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37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E39E872-12D3-B61B-1EE9-A8D473802CF3}"/>
              </a:ext>
            </a:extLst>
          </p:cNvPr>
          <p:cNvSpPr txBox="1">
            <a:spLocks/>
          </p:cNvSpPr>
          <p:nvPr/>
        </p:nvSpPr>
        <p:spPr>
          <a:xfrm>
            <a:off x="552994" y="169334"/>
            <a:ext cx="8395063" cy="483809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Learning to Control PDEs with DPC and Neural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8E5CC-6EA0-9255-A5EC-33FE2AC6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" y="792807"/>
            <a:ext cx="8852263" cy="1688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5F6DC-BA0C-D212-FD8D-8D2A9D30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18"/>
          <a:stretch>
            <a:fillRect/>
          </a:stretch>
        </p:blipFill>
        <p:spPr>
          <a:xfrm>
            <a:off x="4455805" y="2554084"/>
            <a:ext cx="4613081" cy="219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8E62-EAE3-CC53-DC9B-6215DCFF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"/>
          <a:stretch>
            <a:fillRect/>
          </a:stretch>
        </p:blipFill>
        <p:spPr>
          <a:xfrm>
            <a:off x="47896" y="2571750"/>
            <a:ext cx="4455369" cy="2177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40D03-6F39-CC5B-191A-AEACC33712A4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D. R. </a:t>
            </a:r>
            <a:r>
              <a:rPr lang="en-US" sz="1000" i="1" dirty="0" err="1"/>
              <a:t>Sharkar</a:t>
            </a:r>
            <a:r>
              <a:rPr lang="en-US" sz="1000" i="1" dirty="0"/>
              <a:t>, J. </a:t>
            </a:r>
            <a:r>
              <a:rPr lang="en-US" sz="1000" i="1" dirty="0" err="1"/>
              <a:t>Drgoňa</a:t>
            </a:r>
            <a:r>
              <a:rPr lang="en-US" sz="1000" i="1" dirty="0"/>
              <a:t>, S. Goswami, "Learning to Control PDEs with Differentiable Predictive Control and Time-Integrated Neural Operators," arXiv:2511.08992, 2025</a:t>
            </a:r>
          </a:p>
        </p:txBody>
      </p:sp>
    </p:spTree>
    <p:extLst>
      <p:ext uri="{BB962C8B-B14F-4D97-AF65-F5344CB8AC3E}">
        <p14:creationId xmlns:p14="http://schemas.microsoft.com/office/powerpoint/2010/main" val="17155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84D53-EE38-56AA-4113-F679E93C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04429-BD54-E7A7-DDB7-743C2315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B0A3A-F763-18BB-6F69-E07F02F85A56}"/>
              </a:ext>
            </a:extLst>
          </p:cNvPr>
          <p:cNvSpPr txBox="1"/>
          <p:nvPr/>
        </p:nvSpPr>
        <p:spPr>
          <a:xfrm>
            <a:off x="1049383" y="3154720"/>
            <a:ext cx="2394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Dibakar Roy </a:t>
            </a:r>
            <a:r>
              <a:rPr lang="en-US" sz="1600" b="1" dirty="0" err="1"/>
              <a:t>Sharkar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9E08B-BBCC-154C-1E43-83AEAA7D88C4}"/>
              </a:ext>
            </a:extLst>
          </p:cNvPr>
          <p:cNvSpPr txBox="1"/>
          <p:nvPr/>
        </p:nvSpPr>
        <p:spPr>
          <a:xfrm>
            <a:off x="5581457" y="3161470"/>
            <a:ext cx="2686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Somdatta Goswami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97BB76B7-1031-BF9E-AED3-A154F6B4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A9505-B215-48C1-8856-7D259A1F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3782532" y="1520117"/>
            <a:ext cx="1547081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897C54-A358-A79E-081D-90163F21A1E5}"/>
              </a:ext>
            </a:extLst>
          </p:cNvPr>
          <p:cNvSpPr txBox="1"/>
          <p:nvPr/>
        </p:nvSpPr>
        <p:spPr>
          <a:xfrm>
            <a:off x="3912456" y="3158716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5" name="Picture 2" descr="CIS Seminar Series 2025 -Somdatta Goswami, Ph.D.-Johns Hopkins University |  Computer &amp; Info. Sciences at the Univ. of Delaware">
            <a:extLst>
              <a:ext uri="{FF2B5EF4-FFF2-40B4-BE49-F238E27FC236}">
                <a16:creationId xmlns:a16="http://schemas.microsoft.com/office/drawing/2014/main" id="{EC190479-433A-0EEC-CA4A-19BE7B42A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1" t="8465" r="20349" b="22370"/>
          <a:stretch>
            <a:fillRect/>
          </a:stretch>
        </p:blipFill>
        <p:spPr bwMode="auto">
          <a:xfrm>
            <a:off x="6020667" y="1527740"/>
            <a:ext cx="1547081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Johns Hopkins University">
            <a:extLst>
              <a:ext uri="{FF2B5EF4-FFF2-40B4-BE49-F238E27FC236}">
                <a16:creationId xmlns:a16="http://schemas.microsoft.com/office/drawing/2014/main" id="{DA405D68-2092-DE82-B25C-E6C39D2E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59" y="3791926"/>
            <a:ext cx="3605349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A71206D-95D8-661D-B6D9-7C40CFE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8" y="3916342"/>
            <a:ext cx="2686594" cy="12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Dibakar Roy Sarkar">
            <a:extLst>
              <a:ext uri="{FF2B5EF4-FFF2-40B4-BE49-F238E27FC236}">
                <a16:creationId xmlns:a16="http://schemas.microsoft.com/office/drawing/2014/main" id="{FB8135D7-1211-6AE4-8A3E-4D08513D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r="2713"/>
          <a:stretch>
            <a:fillRect/>
          </a:stretch>
        </p:blipFill>
        <p:spPr bwMode="auto">
          <a:xfrm>
            <a:off x="1473270" y="1539572"/>
            <a:ext cx="1484813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2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E694-1573-251C-1AF4-1ED4B965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5C1-29E3-597C-EC0A-37E736E9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880" y="169333"/>
            <a:ext cx="7151370" cy="422850"/>
          </a:xfrm>
        </p:spPr>
        <p:txBody>
          <a:bodyPr/>
          <a:lstStyle/>
          <a:p>
            <a:r>
              <a:rPr lang="en-US" dirty="0"/>
              <a:t>Some Open Challenges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0DB2-8C8A-AD83-E8C1-CAF410A4584D}"/>
              </a:ext>
            </a:extLst>
          </p:cNvPr>
          <p:cNvSpPr txBox="1"/>
          <p:nvPr/>
        </p:nvSpPr>
        <p:spPr>
          <a:xfrm>
            <a:off x="6248400" y="800293"/>
            <a:ext cx="2878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Mixed-Integer Decision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B2578-4C6B-3446-3295-D3A7AEF43B62}"/>
              </a:ext>
            </a:extLst>
          </p:cNvPr>
          <p:cNvSpPr txBox="1"/>
          <p:nvPr/>
        </p:nvSpPr>
        <p:spPr>
          <a:xfrm>
            <a:off x="0" y="800293"/>
            <a:ext cx="279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Modeling of Differential </a:t>
            </a:r>
          </a:p>
          <a:p>
            <a:pPr algn="ctr"/>
            <a:r>
              <a:rPr lang="en-US" sz="1600" dirty="0"/>
              <a:t>Algebraic Equations (DAEs)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/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p>
                      </m:sSup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F208D5-C1BB-69AC-2DEB-B86904891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4" y="1092680"/>
                <a:ext cx="3178627" cy="14642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ular object with a red star&#10;&#10;AI-generated content may be incorrect.">
            <a:extLst>
              <a:ext uri="{FF2B5EF4-FFF2-40B4-BE49-F238E27FC236}">
                <a16:creationId xmlns:a16="http://schemas.microsoft.com/office/drawing/2014/main" id="{3C2B9719-0C17-4F14-A504-C4DB53D5A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7" b="2828"/>
          <a:stretch>
            <a:fillRect/>
          </a:stretch>
        </p:blipFill>
        <p:spPr>
          <a:xfrm>
            <a:off x="6558684" y="2509215"/>
            <a:ext cx="2216332" cy="201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C78F-FC3E-9C7F-912B-9F71E223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6" y="2571750"/>
            <a:ext cx="2615463" cy="1908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BA440E-C3A1-E6B0-4A6D-FDA51D2EB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58" y="1428968"/>
            <a:ext cx="1757038" cy="100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7DF5-553A-4666-4B7C-6555AFB9B842}"/>
              </a:ext>
            </a:extLst>
          </p:cNvPr>
          <p:cNvSpPr txBox="1"/>
          <p:nvPr/>
        </p:nvSpPr>
        <p:spPr>
          <a:xfrm>
            <a:off x="3106782" y="800293"/>
            <a:ext cx="272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Control of Partial Differential Equations (PDEs)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4BDE-9ACF-8F20-84A6-0DCDFC37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961" r="1" b="7669"/>
          <a:stretch>
            <a:fillRect/>
          </a:stretch>
        </p:blipFill>
        <p:spPr>
          <a:xfrm>
            <a:off x="3106782" y="2533071"/>
            <a:ext cx="2887825" cy="201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FBF25-5F18-35FF-BE96-1602AAA4CB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879" t="32363" r="46446" b="35916"/>
          <a:stretch>
            <a:fillRect/>
          </a:stretch>
        </p:blipFill>
        <p:spPr>
          <a:xfrm>
            <a:off x="2993571" y="1554774"/>
            <a:ext cx="3156858" cy="66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6A6B-5EA0-3919-B837-2D504CABBA97}"/>
              </a:ext>
            </a:extLst>
          </p:cNvPr>
          <p:cNvSpPr txBox="1"/>
          <p:nvPr/>
        </p:nvSpPr>
        <p:spPr>
          <a:xfrm>
            <a:off x="2913017" y="4589502"/>
            <a:ext cx="33397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D. R. </a:t>
            </a:r>
            <a:r>
              <a:rPr lang="en-US" sz="1000" dirty="0" err="1"/>
              <a:t>Sharkar</a:t>
            </a:r>
            <a:r>
              <a:rPr lang="en-US" sz="1000" dirty="0"/>
              <a:t>, J. </a:t>
            </a:r>
            <a:r>
              <a:rPr lang="en-US" sz="1000" dirty="0" err="1"/>
              <a:t>Drgoňa</a:t>
            </a:r>
            <a:r>
              <a:rPr lang="en-US" sz="1000" dirty="0"/>
              <a:t>, S. Goswami, "Learning to Control PDEs with Differentiable Predictive Control and Time-Integrated Neural Operators," under review,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39835-E9D2-1EE0-BA3C-9A2356B12DF4}"/>
              </a:ext>
            </a:extLst>
          </p:cNvPr>
          <p:cNvSpPr txBox="1"/>
          <p:nvPr/>
        </p:nvSpPr>
        <p:spPr>
          <a:xfrm>
            <a:off x="17827" y="4589502"/>
            <a:ext cx="29757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</a:t>
            </a:r>
            <a:r>
              <a:rPr lang="en-US" sz="1000" dirty="0" err="1"/>
              <a:t>Drgoňa</a:t>
            </a:r>
            <a:r>
              <a:rPr lang="en-US" sz="1000" dirty="0"/>
              <a:t>, Learning Neural Differential Algebraic Equations via Operator Splitting, CDC, 2025.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39334-F539-0850-D0B4-DF6F285C272A}"/>
              </a:ext>
            </a:extLst>
          </p:cNvPr>
          <p:cNvSpPr txBox="1"/>
          <p:nvPr/>
        </p:nvSpPr>
        <p:spPr>
          <a:xfrm>
            <a:off x="6405564" y="4585233"/>
            <a:ext cx="27384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A1C93-D976-40A0-C820-7AFB9FDC9E5C}"/>
              </a:ext>
            </a:extLst>
          </p:cNvPr>
          <p:cNvSpPr/>
          <p:nvPr/>
        </p:nvSpPr>
        <p:spPr>
          <a:xfrm>
            <a:off x="89080" y="858654"/>
            <a:ext cx="6159320" cy="42133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07472-E376-5128-A55D-BFF5E2C8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C14B4E0D-6C51-32A1-324D-AB9A3AC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B573B-72B1-3DD2-12BC-9BAFB57D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76" y="169335"/>
            <a:ext cx="8123959" cy="514288"/>
          </a:xfrm>
        </p:spPr>
        <p:txBody>
          <a:bodyPr>
            <a:normAutofit/>
          </a:bodyPr>
          <a:lstStyle/>
          <a:p>
            <a:r>
              <a:rPr lang="en-US" sz="2000" dirty="0"/>
              <a:t>Optimizing Complex Systems with Safety Guarantees is Hard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80D01D-C690-5F01-13D1-5CF5638A014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1885" y="1013225"/>
            <a:ext cx="6056812" cy="3429000"/>
          </a:xfrm>
        </p:spPr>
        <p:txBody>
          <a:bodyPr/>
          <a:lstStyle/>
          <a:p>
            <a:r>
              <a:rPr lang="en-US" sz="1500" b="1" i="1" dirty="0">
                <a:solidFill>
                  <a:schemeClr val="tx2"/>
                </a:solidFill>
              </a:rPr>
              <a:t>Simulations</a:t>
            </a:r>
            <a:r>
              <a:rPr lang="en-US" sz="1500" dirty="0"/>
              <a:t> are crucial for optimal decision-making in complex energy systems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Need: </a:t>
            </a:r>
            <a:r>
              <a:rPr lang="en-US" sz="1500" dirty="0"/>
              <a:t>Improve computational efficiency and scalability of digital twins and optimization-based decision-making</a:t>
            </a:r>
          </a:p>
          <a:p>
            <a:r>
              <a:rPr lang="en-US" sz="1500" b="1" i="1" dirty="0">
                <a:solidFill>
                  <a:schemeClr val="tx2"/>
                </a:solidFill>
              </a:rPr>
              <a:t>Challenges: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Modeling and simulation of complex systems is hard 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Closed-loop decision-making for complex systems is hard-er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Scientific computing and machine learning tools are fragmented and not easily composable</a:t>
            </a:r>
          </a:p>
          <a:p>
            <a:pPr marL="628650" lvl="1" indent="-285750">
              <a:buFont typeface="+mj-lt"/>
              <a:buAutoNum type="arabicPeriod"/>
            </a:pPr>
            <a:r>
              <a:rPr lang="en-US" dirty="0"/>
              <a:t>Safety guarantees are critical</a:t>
            </a:r>
          </a:p>
          <a:p>
            <a:pPr marL="342886" lvl="1" indent="0">
              <a:buNone/>
            </a:pPr>
            <a:endParaRPr lang="en-US" sz="135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4F0B77F-21E7-9C90-A5E3-90288EE6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90" y="3763545"/>
            <a:ext cx="2097429" cy="1333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E0EC4-8EE4-B41C-4DE7-3405C31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281" r="13118" b="56293"/>
          <a:stretch/>
        </p:blipFill>
        <p:spPr>
          <a:xfrm>
            <a:off x="622477" y="3764675"/>
            <a:ext cx="1989792" cy="1319265"/>
          </a:xfrm>
          <a:prstGeom prst="rect">
            <a:avLst/>
          </a:prstGeom>
        </p:spPr>
      </p:pic>
      <p:pic>
        <p:nvPicPr>
          <p:cNvPr id="1026" name="Picture 2" descr="LA traffic">
            <a:extLst>
              <a:ext uri="{FF2B5EF4-FFF2-40B4-BE49-F238E27FC236}">
                <a16:creationId xmlns:a16="http://schemas.microsoft.com/office/drawing/2014/main" id="{3F9FB111-FC0F-AFAC-A55C-42794CB15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1"/>
          <a:stretch/>
        </p:blipFill>
        <p:spPr bwMode="auto">
          <a:xfrm>
            <a:off x="6818366" y="3800511"/>
            <a:ext cx="2000537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ffshore Wind Energy Efforts Lagging in the Old Dominion | WVTF">
            <a:extLst>
              <a:ext uri="{FF2B5EF4-FFF2-40B4-BE49-F238E27FC236}">
                <a16:creationId xmlns:a16="http://schemas.microsoft.com/office/drawing/2014/main" id="{60F5D4ED-0749-AEC5-28D4-2003E9E22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66" y="2430984"/>
            <a:ext cx="2000537" cy="133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NNL Supports New Solar and Energy Storage Project near Richland Campus ...">
            <a:extLst>
              <a:ext uri="{FF2B5EF4-FFF2-40B4-BE49-F238E27FC236}">
                <a16:creationId xmlns:a16="http://schemas.microsoft.com/office/drawing/2014/main" id="{B5D84348-D68F-80E6-A33E-C2310111C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0" r="10056"/>
          <a:stretch/>
        </p:blipFill>
        <p:spPr bwMode="auto">
          <a:xfrm>
            <a:off x="6818365" y="962537"/>
            <a:ext cx="2000537" cy="14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to adapt and control for complex power systems | PNNL">
            <a:extLst>
              <a:ext uri="{FF2B5EF4-FFF2-40B4-BE49-F238E27FC236}">
                <a16:creationId xmlns:a16="http://schemas.microsoft.com/office/drawing/2014/main" id="{CD4B1B6F-D07A-BA77-C199-A80854EF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2" b="2421"/>
          <a:stretch/>
        </p:blipFill>
        <p:spPr bwMode="auto">
          <a:xfrm>
            <a:off x="2633465" y="3800511"/>
            <a:ext cx="1963163" cy="12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7DA6B-81BB-1039-C073-59136330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09647-DD0A-B1FA-3133-E191284B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B7CA9-4283-F367-561F-774447A9F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Challenges of Existing Learning to Optimize 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C3021-61FB-931D-CD66-29A516CF2694}"/>
              </a:ext>
            </a:extLst>
          </p:cNvPr>
          <p:cNvGrpSpPr/>
          <p:nvPr/>
        </p:nvGrpSpPr>
        <p:grpSpPr>
          <a:xfrm>
            <a:off x="243980" y="732074"/>
            <a:ext cx="7683194" cy="507831"/>
            <a:chOff x="1084048" y="2100816"/>
            <a:chExt cx="10244257" cy="677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14E32-688A-F736-B321-EE04158AC99A}"/>
                </a:ext>
              </a:extLst>
            </p:cNvPr>
            <p:cNvSpPr/>
            <p:nvPr/>
          </p:nvSpPr>
          <p:spPr>
            <a:xfrm>
              <a:off x="1134319" y="2106592"/>
              <a:ext cx="671332" cy="671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B51EA-9306-CDCF-55C6-42F85DCC6C65}"/>
                </a:ext>
              </a:extLst>
            </p:cNvPr>
            <p:cNvSpPr txBox="1"/>
            <p:nvPr/>
          </p:nvSpPr>
          <p:spPr>
            <a:xfrm>
              <a:off x="1084048" y="2100816"/>
              <a:ext cx="1024425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1.</a:t>
              </a:r>
              <a:r>
                <a:rPr lang="en-US" b="1" dirty="0">
                  <a:solidFill>
                    <a:srgbClr val="E5E5E5"/>
                  </a:solidFill>
                </a:rPr>
                <a:t> </a:t>
              </a:r>
              <a:r>
                <a:rPr lang="en-US" sz="1400" b="1" dirty="0"/>
                <a:t>Collecting Solutions as Training Labels for Supervised Learning is Very Expensive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C3273C-ABDF-D55A-AE9E-7B57FA50072B}"/>
              </a:ext>
            </a:extLst>
          </p:cNvPr>
          <p:cNvSpPr txBox="1"/>
          <p:nvPr/>
        </p:nvSpPr>
        <p:spPr>
          <a:xfrm>
            <a:off x="243981" y="1658422"/>
            <a:ext cx="8288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Neural Networks Cannot Directly Output Integer Values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CA1FF-4BFD-87F1-6C69-AB008BAF843A}"/>
              </a:ext>
            </a:extLst>
          </p:cNvPr>
          <p:cNvGrpSpPr/>
          <p:nvPr/>
        </p:nvGrpSpPr>
        <p:grpSpPr>
          <a:xfrm>
            <a:off x="316696" y="1103138"/>
            <a:ext cx="8500948" cy="368885"/>
            <a:chOff x="1100574" y="2294912"/>
            <a:chExt cx="10715421" cy="491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4123-A997-0FFB-15AD-C3A3F56CF240}"/>
                </a:ext>
              </a:extLst>
            </p:cNvPr>
            <p:cNvSpPr txBox="1"/>
            <p:nvPr/>
          </p:nvSpPr>
          <p:spPr>
            <a:xfrm>
              <a:off x="1112176" y="2376386"/>
              <a:ext cx="10703819" cy="410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      Our Solution: </a:t>
              </a:r>
              <a:r>
                <a:rPr lang="en-US" sz="1400" u="sng" dirty="0"/>
                <a:t>Self-Supervised Learning Approach</a:t>
              </a:r>
              <a:r>
                <a:rPr lang="en-US" sz="1400" dirty="0"/>
                <a:t> without requiring solutions for training.</a:t>
              </a: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7DFC2-2FAA-725A-7399-0C0993BB083E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81" y="2346105"/>
              <a:ext cx="475831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871C93-E500-D7B8-DFA2-BA4FFD555382}"/>
              </a:ext>
            </a:extLst>
          </p:cNvPr>
          <p:cNvGrpSpPr/>
          <p:nvPr/>
        </p:nvGrpSpPr>
        <p:grpSpPr>
          <a:xfrm>
            <a:off x="321300" y="2022591"/>
            <a:ext cx="8323072" cy="394243"/>
            <a:chOff x="1100571" y="2271124"/>
            <a:chExt cx="10481828" cy="5256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B1A6-1F3C-011E-E919-487227D210A2}"/>
                </a:ext>
              </a:extLst>
            </p:cNvPr>
            <p:cNvSpPr txBox="1"/>
            <p:nvPr/>
          </p:nvSpPr>
          <p:spPr>
            <a:xfrm>
              <a:off x="1106381" y="2386412"/>
              <a:ext cx="10476018" cy="410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     Our Solution: Differentiable </a:t>
              </a:r>
              <a:r>
                <a:rPr lang="en-US" sz="1400" u="sng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Integer Correction Layers</a:t>
              </a:r>
              <a:r>
                <a:rPr 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 to ensure integer feasibility.</a:t>
              </a: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B1CC1CB-B4B7-0FE1-DC56-9FB2501CBECB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9" y="2322316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905867-377F-3555-9998-9066E61C9152}"/>
              </a:ext>
            </a:extLst>
          </p:cNvPr>
          <p:cNvGrpSpPr/>
          <p:nvPr/>
        </p:nvGrpSpPr>
        <p:grpSpPr>
          <a:xfrm>
            <a:off x="321299" y="2938154"/>
            <a:ext cx="8778099" cy="394242"/>
            <a:chOff x="1100570" y="2312756"/>
            <a:chExt cx="11088530" cy="52565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03AF94-C6E4-EE69-D268-6861E9B780D6}"/>
                </a:ext>
              </a:extLst>
            </p:cNvPr>
            <p:cNvSpPr txBox="1"/>
            <p:nvPr/>
          </p:nvSpPr>
          <p:spPr>
            <a:xfrm>
              <a:off x="1106379" y="2428043"/>
              <a:ext cx="11082721" cy="410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Our Solution: Gradient-based </a:t>
              </a:r>
              <a:r>
                <a:rPr lang="en-US" sz="1400" u="sng" dirty="0">
                  <a:solidFill>
                    <a:schemeClr val="bg2">
                      <a:lumMod val="75000"/>
                    </a:schemeClr>
                  </a:solidFill>
                </a:rPr>
                <a:t>Feasibility Projection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 to guarantee feasible integer solutions.</a:t>
              </a: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9E6C5E2-ED16-BA56-B36E-17281EE4F2B0}"/>
                </a:ext>
              </a:extLst>
            </p:cNvPr>
            <p:cNvSpPr>
              <a:spLocks noEditPoints="1"/>
            </p:cNvSpPr>
            <p:nvPr/>
          </p:nvSpPr>
          <p:spPr bwMode="black">
            <a:xfrm rot="17890021">
              <a:off x="1049378" y="2363948"/>
              <a:ext cx="475830" cy="373445"/>
            </a:xfrm>
            <a:custGeom>
              <a:avLst/>
              <a:gdLst>
                <a:gd name="T0" fmla="*/ 1304 w 1423"/>
                <a:gd name="T1" fmla="*/ 301 h 1114"/>
                <a:gd name="T2" fmla="*/ 1302 w 1423"/>
                <a:gd name="T3" fmla="*/ 297 h 1114"/>
                <a:gd name="T4" fmla="*/ 719 w 1423"/>
                <a:gd name="T5" fmla="*/ 113 h 1114"/>
                <a:gd name="T6" fmla="*/ 496 w 1423"/>
                <a:gd name="T7" fmla="*/ 416 h 1114"/>
                <a:gd name="T8" fmla="*/ 441 w 1423"/>
                <a:gd name="T9" fmla="*/ 482 h 1114"/>
                <a:gd name="T10" fmla="*/ 375 w 1423"/>
                <a:gd name="T11" fmla="*/ 536 h 1114"/>
                <a:gd name="T12" fmla="*/ 290 w 1423"/>
                <a:gd name="T13" fmla="*/ 648 h 1114"/>
                <a:gd name="T14" fmla="*/ 470 w 1423"/>
                <a:gd name="T15" fmla="*/ 973 h 1114"/>
                <a:gd name="T16" fmla="*/ 610 w 1423"/>
                <a:gd name="T17" fmla="*/ 960 h 1114"/>
                <a:gd name="T18" fmla="*/ 775 w 1423"/>
                <a:gd name="T19" fmla="*/ 921 h 1114"/>
                <a:gd name="T20" fmla="*/ 932 w 1423"/>
                <a:gd name="T21" fmla="*/ 927 h 1114"/>
                <a:gd name="T22" fmla="*/ 1151 w 1423"/>
                <a:gd name="T23" fmla="*/ 893 h 1114"/>
                <a:gd name="T24" fmla="*/ 1304 w 1423"/>
                <a:gd name="T25" fmla="*/ 301 h 1114"/>
                <a:gd name="T26" fmla="*/ 1024 w 1423"/>
                <a:gd name="T27" fmla="*/ 311 h 1114"/>
                <a:gd name="T28" fmla="*/ 1024 w 1423"/>
                <a:gd name="T29" fmla="*/ 311 h 1114"/>
                <a:gd name="T30" fmla="*/ 873 w 1423"/>
                <a:gd name="T31" fmla="*/ 299 h 1114"/>
                <a:gd name="T32" fmla="*/ 873 w 1423"/>
                <a:gd name="T33" fmla="*/ 299 h 1114"/>
                <a:gd name="T34" fmla="*/ 799 w 1423"/>
                <a:gd name="T35" fmla="*/ 278 h 1114"/>
                <a:gd name="T36" fmla="*/ 821 w 1423"/>
                <a:gd name="T37" fmla="*/ 203 h 1114"/>
                <a:gd name="T38" fmla="*/ 828 w 1423"/>
                <a:gd name="T39" fmla="*/ 200 h 1114"/>
                <a:gd name="T40" fmla="*/ 1101 w 1423"/>
                <a:gd name="T41" fmla="*/ 234 h 1114"/>
                <a:gd name="T42" fmla="*/ 1108 w 1423"/>
                <a:gd name="T43" fmla="*/ 244 h 1114"/>
                <a:gd name="T44" fmla="*/ 1087 w 1423"/>
                <a:gd name="T45" fmla="*/ 318 h 1114"/>
                <a:gd name="T46" fmla="*/ 1024 w 1423"/>
                <a:gd name="T47" fmla="*/ 311 h 1114"/>
                <a:gd name="T48" fmla="*/ 14 w 1423"/>
                <a:gd name="T49" fmla="*/ 967 h 1114"/>
                <a:gd name="T50" fmla="*/ 53 w 1423"/>
                <a:gd name="T51" fmla="*/ 1037 h 1114"/>
                <a:gd name="T52" fmla="*/ 115 w 1423"/>
                <a:gd name="T53" fmla="*/ 1064 h 1114"/>
                <a:gd name="T54" fmla="*/ 24 w 1423"/>
                <a:gd name="T55" fmla="*/ 900 h 1114"/>
                <a:gd name="T56" fmla="*/ 14 w 1423"/>
                <a:gd name="T57" fmla="*/ 967 h 1114"/>
                <a:gd name="T58" fmla="*/ 400 w 1423"/>
                <a:gd name="T59" fmla="*/ 959 h 1114"/>
                <a:gd name="T60" fmla="*/ 265 w 1423"/>
                <a:gd name="T61" fmla="*/ 714 h 1114"/>
                <a:gd name="T62" fmla="*/ 190 w 1423"/>
                <a:gd name="T63" fmla="*/ 686 h 1114"/>
                <a:gd name="T64" fmla="*/ 175 w 1423"/>
                <a:gd name="T65" fmla="*/ 764 h 1114"/>
                <a:gd name="T66" fmla="*/ 310 w 1423"/>
                <a:gd name="T67" fmla="*/ 1008 h 1114"/>
                <a:gd name="T68" fmla="*/ 385 w 1423"/>
                <a:gd name="T69" fmla="*/ 1037 h 1114"/>
                <a:gd name="T70" fmla="*/ 400 w 1423"/>
                <a:gd name="T71" fmla="*/ 959 h 1114"/>
                <a:gd name="T72" fmla="*/ 266 w 1423"/>
                <a:gd name="T73" fmla="*/ 1026 h 1114"/>
                <a:gd name="T74" fmla="*/ 136 w 1423"/>
                <a:gd name="T75" fmla="*/ 792 h 1114"/>
                <a:gd name="T76" fmla="*/ 65 w 1423"/>
                <a:gd name="T77" fmla="*/ 764 h 1114"/>
                <a:gd name="T78" fmla="*/ 50 w 1423"/>
                <a:gd name="T79" fmla="*/ 840 h 1114"/>
                <a:gd name="T80" fmla="*/ 180 w 1423"/>
                <a:gd name="T81" fmla="*/ 1074 h 1114"/>
                <a:gd name="T82" fmla="*/ 251 w 1423"/>
                <a:gd name="T83" fmla="*/ 1101 h 1114"/>
                <a:gd name="T84" fmla="*/ 266 w 1423"/>
                <a:gd name="T85" fmla="*/ 1026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114">
                  <a:moveTo>
                    <a:pt x="1304" y="301"/>
                  </a:moveTo>
                  <a:cubicBezTo>
                    <a:pt x="1303" y="298"/>
                    <a:pt x="1304" y="300"/>
                    <a:pt x="1302" y="297"/>
                  </a:cubicBezTo>
                  <a:cubicBezTo>
                    <a:pt x="1184" y="83"/>
                    <a:pt x="922" y="0"/>
                    <a:pt x="719" y="113"/>
                  </a:cubicBezTo>
                  <a:cubicBezTo>
                    <a:pt x="602" y="177"/>
                    <a:pt x="570" y="311"/>
                    <a:pt x="496" y="416"/>
                  </a:cubicBezTo>
                  <a:cubicBezTo>
                    <a:pt x="476" y="444"/>
                    <a:pt x="458" y="465"/>
                    <a:pt x="441" y="482"/>
                  </a:cubicBezTo>
                  <a:cubicBezTo>
                    <a:pt x="418" y="504"/>
                    <a:pt x="397" y="520"/>
                    <a:pt x="375" y="536"/>
                  </a:cubicBezTo>
                  <a:cubicBezTo>
                    <a:pt x="334" y="566"/>
                    <a:pt x="296" y="593"/>
                    <a:pt x="290" y="648"/>
                  </a:cubicBezTo>
                  <a:cubicBezTo>
                    <a:pt x="470" y="973"/>
                    <a:pt x="470" y="973"/>
                    <a:pt x="470" y="973"/>
                  </a:cubicBezTo>
                  <a:cubicBezTo>
                    <a:pt x="519" y="997"/>
                    <a:pt x="563" y="978"/>
                    <a:pt x="610" y="960"/>
                  </a:cubicBezTo>
                  <a:cubicBezTo>
                    <a:pt x="654" y="943"/>
                    <a:pt x="697" y="925"/>
                    <a:pt x="775" y="921"/>
                  </a:cubicBezTo>
                  <a:cubicBezTo>
                    <a:pt x="827" y="918"/>
                    <a:pt x="880" y="924"/>
                    <a:pt x="932" y="927"/>
                  </a:cubicBezTo>
                  <a:cubicBezTo>
                    <a:pt x="1008" y="932"/>
                    <a:pt x="1082" y="931"/>
                    <a:pt x="1151" y="893"/>
                  </a:cubicBezTo>
                  <a:cubicBezTo>
                    <a:pt x="1354" y="780"/>
                    <a:pt x="1423" y="515"/>
                    <a:pt x="1304" y="301"/>
                  </a:cubicBezTo>
                  <a:close/>
                  <a:moveTo>
                    <a:pt x="1024" y="311"/>
                  </a:moveTo>
                  <a:cubicBezTo>
                    <a:pt x="1024" y="311"/>
                    <a:pt x="1024" y="311"/>
                    <a:pt x="1024" y="311"/>
                  </a:cubicBezTo>
                  <a:cubicBezTo>
                    <a:pt x="983" y="270"/>
                    <a:pt x="917" y="279"/>
                    <a:pt x="873" y="299"/>
                  </a:cubicBezTo>
                  <a:cubicBezTo>
                    <a:pt x="873" y="299"/>
                    <a:pt x="873" y="299"/>
                    <a:pt x="873" y="299"/>
                  </a:cubicBezTo>
                  <a:cubicBezTo>
                    <a:pt x="847" y="313"/>
                    <a:pt x="814" y="304"/>
                    <a:pt x="799" y="278"/>
                  </a:cubicBezTo>
                  <a:cubicBezTo>
                    <a:pt x="785" y="251"/>
                    <a:pt x="794" y="218"/>
                    <a:pt x="821" y="203"/>
                  </a:cubicBezTo>
                  <a:cubicBezTo>
                    <a:pt x="823" y="202"/>
                    <a:pt x="828" y="200"/>
                    <a:pt x="828" y="200"/>
                  </a:cubicBezTo>
                  <a:cubicBezTo>
                    <a:pt x="927" y="155"/>
                    <a:pt x="1035" y="168"/>
                    <a:pt x="1101" y="234"/>
                  </a:cubicBezTo>
                  <a:cubicBezTo>
                    <a:pt x="1101" y="234"/>
                    <a:pt x="1106" y="240"/>
                    <a:pt x="1108" y="244"/>
                  </a:cubicBezTo>
                  <a:cubicBezTo>
                    <a:pt x="1122" y="270"/>
                    <a:pt x="1113" y="303"/>
                    <a:pt x="1087" y="318"/>
                  </a:cubicBezTo>
                  <a:cubicBezTo>
                    <a:pt x="1066" y="329"/>
                    <a:pt x="1041" y="326"/>
                    <a:pt x="1024" y="311"/>
                  </a:cubicBezTo>
                  <a:close/>
                  <a:moveTo>
                    <a:pt x="14" y="967"/>
                  </a:moveTo>
                  <a:cubicBezTo>
                    <a:pt x="53" y="1037"/>
                    <a:pt x="53" y="1037"/>
                    <a:pt x="53" y="1037"/>
                  </a:cubicBezTo>
                  <a:cubicBezTo>
                    <a:pt x="67" y="1062"/>
                    <a:pt x="94" y="1074"/>
                    <a:pt x="115" y="1064"/>
                  </a:cubicBezTo>
                  <a:cubicBezTo>
                    <a:pt x="24" y="900"/>
                    <a:pt x="24" y="900"/>
                    <a:pt x="24" y="900"/>
                  </a:cubicBezTo>
                  <a:cubicBezTo>
                    <a:pt x="5" y="912"/>
                    <a:pt x="0" y="941"/>
                    <a:pt x="14" y="967"/>
                  </a:cubicBezTo>
                  <a:close/>
                  <a:moveTo>
                    <a:pt x="400" y="959"/>
                  </a:moveTo>
                  <a:cubicBezTo>
                    <a:pt x="265" y="714"/>
                    <a:pt x="265" y="714"/>
                    <a:pt x="265" y="714"/>
                  </a:cubicBezTo>
                  <a:cubicBezTo>
                    <a:pt x="248" y="685"/>
                    <a:pt x="215" y="672"/>
                    <a:pt x="190" y="686"/>
                  </a:cubicBezTo>
                  <a:cubicBezTo>
                    <a:pt x="166" y="699"/>
                    <a:pt x="159" y="734"/>
                    <a:pt x="175" y="764"/>
                  </a:cubicBezTo>
                  <a:cubicBezTo>
                    <a:pt x="310" y="1008"/>
                    <a:pt x="310" y="1008"/>
                    <a:pt x="310" y="1008"/>
                  </a:cubicBezTo>
                  <a:cubicBezTo>
                    <a:pt x="327" y="1038"/>
                    <a:pt x="360" y="1051"/>
                    <a:pt x="385" y="1037"/>
                  </a:cubicBezTo>
                  <a:cubicBezTo>
                    <a:pt x="410" y="1023"/>
                    <a:pt x="416" y="988"/>
                    <a:pt x="400" y="959"/>
                  </a:cubicBezTo>
                  <a:close/>
                  <a:moveTo>
                    <a:pt x="266" y="1026"/>
                  </a:moveTo>
                  <a:cubicBezTo>
                    <a:pt x="136" y="792"/>
                    <a:pt x="136" y="792"/>
                    <a:pt x="136" y="792"/>
                  </a:cubicBezTo>
                  <a:cubicBezTo>
                    <a:pt x="121" y="764"/>
                    <a:pt x="89" y="751"/>
                    <a:pt x="65" y="764"/>
                  </a:cubicBezTo>
                  <a:cubicBezTo>
                    <a:pt x="41" y="778"/>
                    <a:pt x="35" y="811"/>
                    <a:pt x="50" y="840"/>
                  </a:cubicBezTo>
                  <a:cubicBezTo>
                    <a:pt x="180" y="1074"/>
                    <a:pt x="180" y="1074"/>
                    <a:pt x="180" y="1074"/>
                  </a:cubicBezTo>
                  <a:cubicBezTo>
                    <a:pt x="196" y="1102"/>
                    <a:pt x="228" y="1114"/>
                    <a:pt x="251" y="1101"/>
                  </a:cubicBezTo>
                  <a:cubicBezTo>
                    <a:pt x="275" y="1088"/>
                    <a:pt x="282" y="1055"/>
                    <a:pt x="266" y="10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72238C-06A0-237C-FE71-F9C2AB88B9F9}"/>
              </a:ext>
            </a:extLst>
          </p:cNvPr>
          <p:cNvSpPr txBox="1"/>
          <p:nvPr/>
        </p:nvSpPr>
        <p:spPr>
          <a:xfrm>
            <a:off x="243981" y="2553917"/>
            <a:ext cx="86458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3.</a:t>
            </a:r>
            <a:r>
              <a:rPr lang="en-US" b="1" dirty="0">
                <a:solidFill>
                  <a:srgbClr val="E5E5E5"/>
                </a:solidFill>
              </a:rPr>
              <a:t>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It is Difficult to Ensure Feasibility, Especially in Integers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79DBB-D68F-6EF3-5B86-86EC1DABF295}"/>
              </a:ext>
            </a:extLst>
          </p:cNvPr>
          <p:cNvSpPr txBox="1"/>
          <p:nvPr/>
        </p:nvSpPr>
        <p:spPr>
          <a:xfrm>
            <a:off x="-230843" y="3467507"/>
            <a:ext cx="92945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b="1" dirty="0"/>
              <a:t>Selected Existing L2O methods</a:t>
            </a:r>
            <a:br>
              <a:rPr lang="en-US" sz="1000" dirty="0"/>
            </a:br>
            <a:r>
              <a:rPr lang="en-US" sz="1000" dirty="0"/>
              <a:t>Ferdinando Fioretto, et al., Predicting ac optimal power flows: Combining deep learning and </a:t>
            </a:r>
            <a:r>
              <a:rPr lang="en-US" sz="1000" dirty="0" err="1"/>
              <a:t>lagrangian</a:t>
            </a:r>
            <a:r>
              <a:rPr lang="en-US" sz="1000" dirty="0"/>
              <a:t> dual methods. AAAI conference on AI, 2020.</a:t>
            </a:r>
          </a:p>
          <a:p>
            <a:pPr lvl="1"/>
            <a:r>
              <a:rPr lang="en-US" sz="1000" dirty="0"/>
              <a:t>Priya Donti, et al., DC3: A learning method for optimization with hard constraints, ICLR, 2021</a:t>
            </a:r>
          </a:p>
          <a:p>
            <a:pPr lvl="1"/>
            <a:r>
              <a:rPr lang="en-US" sz="1000" dirty="0"/>
              <a:t>James Kotary, et al., End-to-end constrained optimization learning: A survey. </a:t>
            </a:r>
            <a:r>
              <a:rPr lang="en-US" sz="1000" dirty="0" err="1"/>
              <a:t>arXiv</a:t>
            </a:r>
            <a:r>
              <a:rPr lang="en-US" sz="1000" dirty="0"/>
              <a:t> preprint arXiv:2103.16378, 2021.</a:t>
            </a:r>
          </a:p>
          <a:p>
            <a:pPr lvl="1"/>
            <a:r>
              <a:rPr lang="en-US" sz="1000" dirty="0"/>
              <a:t>He </a:t>
            </a:r>
            <a:r>
              <a:rPr lang="en-US" sz="1000" dirty="0" err="1"/>
              <a:t>He</a:t>
            </a:r>
            <a:r>
              <a:rPr lang="en-US" sz="1000" dirty="0"/>
              <a:t>, et al., Learning to search in branch and bound algorithms. </a:t>
            </a:r>
            <a:r>
              <a:rPr lang="en-US" sz="1000" dirty="0" err="1"/>
              <a:t>NeurIPS</a:t>
            </a:r>
            <a:r>
              <a:rPr lang="en-US" sz="1000" dirty="0"/>
              <a:t>, 2014.</a:t>
            </a:r>
          </a:p>
          <a:p>
            <a:pPr lvl="1"/>
            <a:r>
              <a:rPr lang="en-US" sz="1000" dirty="0"/>
              <a:t>Elias Khalil, et al., Learning to branch in mixed integer programming. AAAI Conference on AI, 2016.</a:t>
            </a:r>
          </a:p>
          <a:p>
            <a:pPr lvl="1"/>
            <a:r>
              <a:rPr lang="en-US" sz="1000" dirty="0"/>
              <a:t>Maxime Gasse, et al., Exact combinatorial optimization with graph convolutional neural networks. </a:t>
            </a:r>
            <a:r>
              <a:rPr lang="en-US" sz="1000" dirty="0" err="1"/>
              <a:t>NeruIPS</a:t>
            </a:r>
            <a:r>
              <a:rPr lang="en-US" sz="1000" dirty="0"/>
              <a:t>, 2019.</a:t>
            </a:r>
          </a:p>
          <a:p>
            <a:pPr lvl="1"/>
            <a:r>
              <a:rPr lang="en-US" sz="1000" dirty="0"/>
              <a:t>Timo Berthold , et al., Learning to scale mixed-integer programs. AAAI Conference on AI, 2021.</a:t>
            </a:r>
          </a:p>
          <a:p>
            <a:pPr lvl="1"/>
            <a:r>
              <a:rPr lang="en-US" sz="1000" dirty="0"/>
              <a:t>Yoshua Bengio, et al., Machine learning for combinatorial optimization: a methodological tour d’horizon. European Journal of Operational Research, 2021. </a:t>
            </a:r>
          </a:p>
          <a:p>
            <a:pPr lvl="1"/>
            <a:r>
              <a:rPr lang="en-US" sz="1000" dirty="0"/>
              <a:t>Dimitris Bertsimas and Bartolomeo Stellato. Online mixed-integer optimization in milliseconds. INFORMS Journal on Computing, 2022.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1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212-58E0-40F6-74FB-866D3CDE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FA4F4-17AE-75C6-D85D-AC18CA37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53E0-FDF5-D3AC-146F-C35EBD5A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18CBCC-3214-BF12-214D-8788F2C67735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16F95F-75BA-79C0-B40E-1321904F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399D6F-247B-FA4A-3827-A4E67B46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17064-1A93-3CF4-A68F-2183E23F2FD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50024-749B-4667-213C-311D4DC336BF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24F8E30-7DE9-BFD9-ABED-5029D2B56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261535-FE8C-CBDB-C75E-D24C58467A30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Amortized optimization allows scaling to some of the largest MINLPs. </a:t>
            </a:r>
          </a:p>
          <a:p>
            <a:pPr algn="ctr"/>
            <a:r>
              <a:rPr lang="en-US" sz="1375" dirty="0"/>
              <a:t>Could also be used as primal heuristics.</a:t>
            </a:r>
          </a:p>
        </p:txBody>
      </p:sp>
    </p:spTree>
    <p:extLst>
      <p:ext uri="{BB962C8B-B14F-4D97-AF65-F5344CB8AC3E}">
        <p14:creationId xmlns:p14="http://schemas.microsoft.com/office/powerpoint/2010/main" val="21050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5794-0252-5DF9-C87D-AB9034871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8415D-B90B-CD82-A49E-8ADEC5303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8BFD-376B-C9E7-84DF-A27954E7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46CC6-12BF-356D-08A1-D40856CC44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AF5CE-2695-F6EA-D9B2-7EF85741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8CFF9-6111-0AFB-AEE9-61A4BA0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5CBD8E-D033-CF9F-3E8E-E1DB85730B8A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79AA4-7215-34B2-C03B-2D7D282BD93E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C9A674-4282-F1E1-C2E2-DBA98617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7E9DC-98FB-6B76-4364-2A40CCB046C0}"/>
              </a:ext>
            </a:extLst>
          </p:cNvPr>
          <p:cNvSpPr/>
          <p:nvPr/>
        </p:nvSpPr>
        <p:spPr>
          <a:xfrm>
            <a:off x="336721" y="644434"/>
            <a:ext cx="1539976" cy="129322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B4B74-298B-CEC8-5F7B-D6DEC5386F53}"/>
              </a:ext>
            </a:extLst>
          </p:cNvPr>
          <p:cNvSpPr/>
          <p:nvPr/>
        </p:nvSpPr>
        <p:spPr>
          <a:xfrm>
            <a:off x="7437238" y="2064848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9D4977-7B82-1860-AA28-513A0BCB2CC8}"/>
              </a:ext>
            </a:extLst>
          </p:cNvPr>
          <p:cNvSpPr/>
          <p:nvPr/>
        </p:nvSpPr>
        <p:spPr>
          <a:xfrm>
            <a:off x="5516756" y="173951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403AF3-76EB-DE40-C5B4-1F4087D845B7}"/>
              </a:ext>
            </a:extLst>
          </p:cNvPr>
          <p:cNvSpPr/>
          <p:nvPr/>
        </p:nvSpPr>
        <p:spPr>
          <a:xfrm>
            <a:off x="7206460" y="1252025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/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Parameters</a:t>
                </a:r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ker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Arial"/>
                      </a:rPr>
                      <m:t>𝝃</m:t>
                    </m:r>
                  </m:oMath>
                </a14:m>
                <a:r>
                  <a:rPr lang="en-US" sz="1400" i="1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influence the objective and constraints of the optimization problem</a:t>
                </a:r>
                <a:r>
                  <a:rPr lang="en-US" altLang="zh-CN" sz="1400" kern="0" dirty="0">
                    <a:solidFill>
                      <a:srgbClr val="262626"/>
                    </a:solidFill>
                    <a:ea typeface="Cambria Math" panose="02040503050406030204" pitchFamily="18" charset="0"/>
                    <a:cs typeface="Arial"/>
                    <a:sym typeface="Arial"/>
                  </a:rPr>
                  <a:t>. We sample a set of problems from a distribution.</a:t>
                </a:r>
                <a:endParaRPr lang="en-US" sz="1375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CE55E9-C632-9C22-EF0E-67E414F8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070" y="3758977"/>
                <a:ext cx="3690506" cy="738664"/>
              </a:xfrm>
              <a:prstGeom prst="rect">
                <a:avLst/>
              </a:prstGeom>
              <a:blipFill>
                <a:blip r:embed="rId5"/>
                <a:stretch>
                  <a:fillRect l="-658" t="-813" r="-658" b="-650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EBAF8-2B83-D0BE-61C2-DA4413CC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38A6B-8379-E492-FC97-FE8946DFC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3C1B5-AF8F-4F18-30A1-6B01B98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0AA42-0108-56E0-8850-69A72E87579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A7FF7A-9D52-5243-61C0-74295F11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E54A38-F21B-5D97-EA7B-A466380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1E6C3-2D30-1813-C52F-2D596616B64F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EE56C-5C1C-F445-B4C1-40A4FA92D8CC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53462F-8EB5-C81B-AB5D-519E8BE3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176DA-C8BA-7669-796A-A0DF87A5BF96}"/>
              </a:ext>
            </a:extLst>
          </p:cNvPr>
          <p:cNvSpPr/>
          <p:nvPr/>
        </p:nvSpPr>
        <p:spPr>
          <a:xfrm>
            <a:off x="7119375" y="2077592"/>
            <a:ext cx="326453" cy="325336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6CC34-1A9C-A157-27AD-BEC538EC88BA}"/>
              </a:ext>
            </a:extLst>
          </p:cNvPr>
          <p:cNvSpPr/>
          <p:nvPr/>
        </p:nvSpPr>
        <p:spPr>
          <a:xfrm>
            <a:off x="2097572" y="635726"/>
            <a:ext cx="1539976" cy="133127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/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75" dirty="0"/>
                  <a:t>We aim to predict the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375" dirty="0"/>
                  <a:t> with m</a:t>
                </a:r>
                <a:r>
                  <a:rPr lang="en-US" altLang="zh-CN" sz="1375" dirty="0">
                    <a:sym typeface="Arial"/>
                  </a:rPr>
                  <a:t>achine learning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7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75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75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</m:oMath>
                </a14:m>
                <a:r>
                  <a:rPr lang="en-US" altLang="zh-CN" sz="1375" dirty="0">
                    <a:sym typeface="Arial"/>
                  </a:rPr>
                  <a:t> with inputs </a:t>
                </a:r>
                <a14:m>
                  <m:oMath xmlns:m="http://schemas.openxmlformats.org/officeDocument/2006/math">
                    <m:r>
                      <a:rPr lang="zh-CN" altLang="en-US" sz="1375">
                        <a:latin typeface="Cambria Math" panose="02040503050406030204" pitchFamily="18" charset="0"/>
                        <a:sym typeface="Arial"/>
                      </a:rPr>
                      <m:t>𝝃</m:t>
                    </m:r>
                  </m:oMath>
                </a14:m>
                <a:r>
                  <a:rPr lang="en-US" altLang="zh-CN" sz="1375" dirty="0">
                    <a:sym typeface="Arial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l-GR" altLang="zh-CN" sz="1375">
                        <a:latin typeface="Cambria Math" panose="02040503050406030204" pitchFamily="18" charset="0"/>
                        <a:sym typeface="Arial"/>
                      </a:rPr>
                      <m:t>𝜣</m:t>
                    </m:r>
                    <m:r>
                      <a:rPr lang="en-US" altLang="zh-CN" sz="1375" b="0" i="0" smtClean="0">
                        <a:latin typeface="Cambria Math" panose="02040503050406030204" pitchFamily="18" charset="0"/>
                        <a:sym typeface="Arial"/>
                      </a:rPr>
                      <m:t>.</m:t>
                    </m:r>
                  </m:oMath>
                </a14:m>
                <a:endParaRPr lang="en-US" sz="1375" dirty="0"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63A99F-E5EF-974D-A937-D2CEF157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44" y="3758977"/>
                <a:ext cx="3884685" cy="515526"/>
              </a:xfrm>
              <a:prstGeom prst="rect">
                <a:avLst/>
              </a:prstGeom>
              <a:blipFill>
                <a:blip r:embed="rId5"/>
                <a:stretch>
                  <a:fillRect t="-2326" b="-9302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5E79C-3F9B-4755-0795-818E04D3F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36ABE-93CF-AC33-601E-9126BD5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4B6A8-16DF-4E19-98AB-3BC692EC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104D-1968-FCAC-1580-9BFAA9ED771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BE29C5-744B-AC97-3708-68A0328A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1F4DBD-1A5F-A075-472E-86CED8BE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1B42F5-6C23-C290-1D3E-D03B3236356B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46DA9-D44D-9D9F-95C7-AA1203A2EFD2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869DB0A-266C-377F-7572-B14BAEC0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49F3E1-3085-9D07-50BA-BE3C7ACCF875}"/>
              </a:ext>
            </a:extLst>
          </p:cNvPr>
          <p:cNvSpPr/>
          <p:nvPr/>
        </p:nvSpPr>
        <p:spPr>
          <a:xfrm>
            <a:off x="4597464" y="2873557"/>
            <a:ext cx="3649553" cy="61857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CF2554-E9C2-DBD5-245A-612C42EA31A7}"/>
              </a:ext>
            </a:extLst>
          </p:cNvPr>
          <p:cNvSpPr/>
          <p:nvPr/>
        </p:nvSpPr>
        <p:spPr>
          <a:xfrm>
            <a:off x="286188" y="2255520"/>
            <a:ext cx="1660177" cy="13878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F79DC-FEFB-9E19-7E94-4A3455E95597}"/>
              </a:ext>
            </a:extLst>
          </p:cNvPr>
          <p:cNvSpPr txBox="1"/>
          <p:nvPr/>
        </p:nvSpPr>
        <p:spPr>
          <a:xfrm>
            <a:off x="4654070" y="3758977"/>
            <a:ext cx="3690506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Until now this is standard self-supervised L2O for continuous problems.</a:t>
            </a:r>
          </a:p>
        </p:txBody>
      </p:sp>
    </p:spTree>
    <p:extLst>
      <p:ext uri="{BB962C8B-B14F-4D97-AF65-F5344CB8AC3E}">
        <p14:creationId xmlns:p14="http://schemas.microsoft.com/office/powerpoint/2010/main" val="6209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21CA2-3B78-8A6D-9163-DF687A9D0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68079-C338-A10D-8E66-9F439BE5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2D4A1-B0AE-ABDA-16DB-A3348AC6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3"/>
            <a:ext cx="8093176" cy="374953"/>
          </a:xfrm>
        </p:spPr>
        <p:txBody>
          <a:bodyPr/>
          <a:lstStyle/>
          <a:p>
            <a:r>
              <a:rPr lang="en-US" sz="1875" dirty="0"/>
              <a:t>Learning to Optimize for Mixed-Integer Nonlinear Programming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9DFC0-B0F4-78BF-6323-C3F4D52FB61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BB8-D5CB-74C2-FB3C-BAEC1B43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"/>
          <a:stretch/>
        </p:blipFill>
        <p:spPr>
          <a:xfrm>
            <a:off x="336721" y="696054"/>
            <a:ext cx="3690507" cy="43869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18EB42-2539-76F5-862C-055DDDE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1030863"/>
            <a:ext cx="4332836" cy="13593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C6DC66-7E3B-AFF9-D953-290E19494C34}"/>
              </a:ext>
            </a:extLst>
          </p:cNvPr>
          <p:cNvSpPr txBox="1"/>
          <p:nvPr/>
        </p:nvSpPr>
        <p:spPr>
          <a:xfrm>
            <a:off x="4474443" y="81425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Learning problem 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962233-2741-0C29-DEC7-094AF48C3E06}"/>
              </a:ext>
            </a:extLst>
          </p:cNvPr>
          <p:cNvSpPr txBox="1"/>
          <p:nvPr/>
        </p:nvSpPr>
        <p:spPr>
          <a:xfrm>
            <a:off x="4474443" y="2583011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Penalty loss function reformulation:</a:t>
            </a:r>
            <a:endParaRPr lang="en-US" sz="1375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3519C-F85D-2DAF-2EB1-BD04534D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70" y="2886940"/>
            <a:ext cx="3495941" cy="5523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2CA653-D0EB-0349-1C8B-7D5694A63C8A}"/>
              </a:ext>
            </a:extLst>
          </p:cNvPr>
          <p:cNvSpPr/>
          <p:nvPr/>
        </p:nvSpPr>
        <p:spPr>
          <a:xfrm>
            <a:off x="2078895" y="2192999"/>
            <a:ext cx="1996715" cy="2890050"/>
          </a:xfrm>
          <a:prstGeom prst="roundRect">
            <a:avLst>
              <a:gd name="adj" fmla="val 5940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FEDBF-B908-157E-B893-E698B7463C3F}"/>
              </a:ext>
            </a:extLst>
          </p:cNvPr>
          <p:cNvSpPr txBox="1"/>
          <p:nvPr/>
        </p:nvSpPr>
        <p:spPr>
          <a:xfrm>
            <a:off x="4654070" y="3758977"/>
            <a:ext cx="3690506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Main innovation of the paper: Integer correction layers and integer feasibility projection </a:t>
            </a:r>
          </a:p>
        </p:txBody>
      </p:sp>
    </p:spTree>
    <p:extLst>
      <p:ext uri="{BB962C8B-B14F-4D97-AF65-F5344CB8AC3E}">
        <p14:creationId xmlns:p14="http://schemas.microsoft.com/office/powerpoint/2010/main" val="340564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EC1B-B4CC-0DE4-4258-A3AB1622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9A6669-1B41-4D8E-D34E-DC74831A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78D5C-9301-54E7-E2CF-B785424B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8D24C-0606-AFCC-5F8A-C63D6F84D8C8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4260F-656C-2034-8FDC-52103CEAF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1"/>
          <a:stretch/>
        </p:blipFill>
        <p:spPr>
          <a:xfrm>
            <a:off x="5316583" y="1056411"/>
            <a:ext cx="3781264" cy="3471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AE3DE-8859-CCDC-B6AE-5B3EBE1D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" y="1323833"/>
            <a:ext cx="4087741" cy="3533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EA0DE-9D89-292E-2B3F-9F16FDDBF92F}"/>
              </a:ext>
            </a:extLst>
          </p:cNvPr>
          <p:cNvSpPr txBox="1"/>
          <p:nvPr/>
        </p:nvSpPr>
        <p:spPr>
          <a:xfrm>
            <a:off x="244928" y="747734"/>
            <a:ext cx="4048398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Learnable end-to-end extension of the Relaxation Enforced Neighborhood Search (RENS).</a:t>
            </a:r>
          </a:p>
        </p:txBody>
      </p:sp>
    </p:spTree>
    <p:extLst>
      <p:ext uri="{BB962C8B-B14F-4D97-AF65-F5344CB8AC3E}">
        <p14:creationId xmlns:p14="http://schemas.microsoft.com/office/powerpoint/2010/main" val="3656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5D6-52CD-14FB-9833-951AA808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131753-8543-B3EF-971D-C7F2B8C5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F38A8-D8EE-B2CF-4E62-F31B13C4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8" y="1056411"/>
            <a:ext cx="3813319" cy="347145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A028ABE-35C5-4FDF-E785-D7EDDAE8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Differentiable Integer Correction Layers: RC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6C2A6-7808-6EF8-4264-C7012683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0" y="708068"/>
            <a:ext cx="4887988" cy="422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FCB97-4861-5D7D-556F-85497C994DE9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</p:spTree>
    <p:extLst>
      <p:ext uri="{BB962C8B-B14F-4D97-AF65-F5344CB8AC3E}">
        <p14:creationId xmlns:p14="http://schemas.microsoft.com/office/powerpoint/2010/main" val="358645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E0D8F-0D5F-FEAD-1694-3F3F40F2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E03DE-2077-6207-FDA4-51C10C237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45A51-92B9-9A49-0958-62B6905CD7F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BC67FF6-5513-1264-37B5-000D21CE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Integer Feasibility Projection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F113-7735-1521-4994-11120C9F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623" y="1026485"/>
            <a:ext cx="3839389" cy="3466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CFA3A-97ED-6F40-5D5A-221923AD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317437"/>
            <a:ext cx="4423434" cy="3435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04A815-2586-46B9-42E9-F8F3A7169620}"/>
              </a:ext>
            </a:extLst>
          </p:cNvPr>
          <p:cNvSpPr txBox="1"/>
          <p:nvPr/>
        </p:nvSpPr>
        <p:spPr>
          <a:xfrm>
            <a:off x="287262" y="762723"/>
            <a:ext cx="4380532" cy="5155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dirty="0"/>
              <a:t> Learning-based alternative to Feasibility Pump which also alternates between rounding and projection.</a:t>
            </a:r>
          </a:p>
        </p:txBody>
      </p:sp>
    </p:spTree>
    <p:extLst>
      <p:ext uri="{BB962C8B-B14F-4D97-AF65-F5344CB8AC3E}">
        <p14:creationId xmlns:p14="http://schemas.microsoft.com/office/powerpoint/2010/main" val="19758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6E48-B79D-35C2-E717-10C4B1F1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26351-DCF2-BD0C-BCD5-CB4230CE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F8BD-30FE-64C0-4BC1-6A650818410B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FE1ED46-3EB8-0915-0770-402FFBE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Approximate Feasibility Guarantees for Integer Projection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9D24-CDEE-9480-19E8-316FFB59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963740"/>
            <a:ext cx="8747760" cy="34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4E0984-996B-A8ED-3DBE-FF0D3210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4E2404-D558-5B9F-CEE3-4D84C535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49170" cy="776671"/>
          </a:xfrm>
        </p:spPr>
        <p:txBody>
          <a:bodyPr/>
          <a:lstStyle/>
          <a:p>
            <a:r>
              <a:rPr lang="en-US" sz="2000" dirty="0"/>
              <a:t>Challenge 1: Heterogenous Modeling Methods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DB35E7-67C6-370A-065F-22EE02BF90B1}"/>
              </a:ext>
            </a:extLst>
          </p:cNvPr>
          <p:cNvCxnSpPr>
            <a:cxnSpLocks/>
          </p:cNvCxnSpPr>
          <p:nvPr/>
        </p:nvCxnSpPr>
        <p:spPr>
          <a:xfrm>
            <a:off x="1786047" y="3647736"/>
            <a:ext cx="545543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374546-6D95-B6E8-7039-9A745C60B988}"/>
              </a:ext>
            </a:extLst>
          </p:cNvPr>
          <p:cNvSpPr txBox="1"/>
          <p:nvPr/>
        </p:nvSpPr>
        <p:spPr>
          <a:xfrm>
            <a:off x="6354102" y="3762444"/>
            <a:ext cx="154092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Data-driven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B6694-8F68-2F7F-2AC5-3DAAB55C3C2A}"/>
              </a:ext>
            </a:extLst>
          </p:cNvPr>
          <p:cNvSpPr txBox="1"/>
          <p:nvPr/>
        </p:nvSpPr>
        <p:spPr>
          <a:xfrm>
            <a:off x="1707099" y="3777415"/>
            <a:ext cx="151096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dirty="0"/>
              <a:t>Physics-based</a:t>
            </a:r>
          </a:p>
        </p:txBody>
      </p:sp>
      <p:pic>
        <p:nvPicPr>
          <p:cNvPr id="39" name="Picture 2" descr="A Comprehensive Modeling and Simulation of Power Quality Disturbances Using  MATLAB/SIMULINK | IntechOpen">
            <a:extLst>
              <a:ext uri="{FF2B5EF4-FFF2-40B4-BE49-F238E27FC236}">
                <a16:creationId xmlns:a16="http://schemas.microsoft.com/office/drawing/2014/main" id="{7B28F9DA-652D-1F17-B41D-3C3848013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92" y="1364029"/>
            <a:ext cx="2549613" cy="16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56DD1-1FD7-E9BA-421B-F457022E53C9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04742-E922-BBDC-96B2-AFAFBC54BCB5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7176" name="Picture 8" descr="What's a Deep Neural Network? Deep Nets Explained – BMC Software | Blogs">
            <a:extLst>
              <a:ext uri="{FF2B5EF4-FFF2-40B4-BE49-F238E27FC236}">
                <a16:creationId xmlns:a16="http://schemas.microsoft.com/office/drawing/2014/main" id="{536A3566-07B7-2911-5541-868D06E5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46" y="1581425"/>
            <a:ext cx="2528850" cy="12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State-space representation - Wikipedia">
            <a:extLst>
              <a:ext uri="{FF2B5EF4-FFF2-40B4-BE49-F238E27FC236}">
                <a16:creationId xmlns:a16="http://schemas.microsoft.com/office/drawing/2014/main" id="{3EDBEC88-7B89-0B22-246A-4B6563CB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924" y="1494627"/>
            <a:ext cx="2819065" cy="15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F64F725-D7C0-739F-E9F5-65D95D7E8B79}"/>
              </a:ext>
            </a:extLst>
          </p:cNvPr>
          <p:cNvSpPr txBox="1"/>
          <p:nvPr/>
        </p:nvSpPr>
        <p:spPr>
          <a:xfrm>
            <a:off x="854784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White-box models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D2088F-F661-CA0F-E76C-FD9DAD1302EC}"/>
              </a:ext>
            </a:extLst>
          </p:cNvPr>
          <p:cNvSpPr txBox="1"/>
          <p:nvPr/>
        </p:nvSpPr>
        <p:spPr>
          <a:xfrm>
            <a:off x="3749609" y="3167124"/>
            <a:ext cx="201325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Gray-box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16E69D-ADFF-9ED6-8DF0-23084F86BFB8}"/>
              </a:ext>
            </a:extLst>
          </p:cNvPr>
          <p:cNvSpPr txBox="1"/>
          <p:nvPr/>
        </p:nvSpPr>
        <p:spPr>
          <a:xfrm>
            <a:off x="6450871" y="3167124"/>
            <a:ext cx="2580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pPr marL="0" indent="0">
              <a:buNone/>
            </a:pPr>
            <a:r>
              <a:rPr lang="en-US" sz="1500" b="1" dirty="0"/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62521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9275-56B7-7BD0-467A-917D2610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936-88BE-6B29-0C46-C11D3EB1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2D256-3B78-106B-D71A-5A787AA4C10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3136143-E276-F327-98A6-81D1CA52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Comparison with SOTA Solvers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4424E-F9B4-A384-7F55-66DF97BB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024606"/>
            <a:ext cx="4579513" cy="246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182A78-58D2-1D81-03F7-1AF90C58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" y="1033815"/>
            <a:ext cx="4298427" cy="24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60E33-D7B9-9F6A-6D18-CF751487F258}"/>
              </a:ext>
            </a:extLst>
          </p:cNvPr>
          <p:cNvSpPr txBox="1"/>
          <p:nvPr/>
        </p:nvSpPr>
        <p:spPr>
          <a:xfrm>
            <a:off x="905691" y="3715184"/>
            <a:ext cx="7310846" cy="7386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Exact solvers such as Gurobi and SCIP can find better solutions over time but are slow. In contrast, our methods achieve </a:t>
            </a:r>
            <a:r>
              <a:rPr lang="en-US" sz="1400" b="1" dirty="0"/>
              <a:t>high-quality feasible solutions within milliseconds. </a:t>
            </a:r>
            <a:r>
              <a:rPr lang="en-US" sz="1400" dirty="0"/>
              <a:t>Our methods provide </a:t>
            </a:r>
            <a:r>
              <a:rPr lang="en-US" sz="1400" b="1" dirty="0"/>
              <a:t>up to 5 orders of magnitude speedup</a:t>
            </a:r>
            <a:r>
              <a:rPr lang="en-US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DF652-175B-C05C-A2B4-0BF751A65419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75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2EC0A-291D-EE67-3F91-57959B59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4DC93-C771-2CAD-C272-4025C2E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B2310-0D65-ADF8-7249-72D416295C4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5F602F-38D2-D830-BEB6-48149E81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169333"/>
            <a:ext cx="7923360" cy="374953"/>
          </a:xfrm>
        </p:spPr>
        <p:txBody>
          <a:bodyPr/>
          <a:lstStyle/>
          <a:p>
            <a:r>
              <a:rPr lang="en-US" sz="1875" dirty="0"/>
              <a:t>Effect of Penalty Weights and Integer Projections on Feasibility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728E8-4CAB-C819-7000-3D5D2F62F4ED}"/>
              </a:ext>
            </a:extLst>
          </p:cNvPr>
          <p:cNvSpPr txBox="1"/>
          <p:nvPr/>
        </p:nvSpPr>
        <p:spPr>
          <a:xfrm>
            <a:off x="345431" y="4255166"/>
            <a:ext cx="846184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Our approach achieves </a:t>
            </a:r>
            <a:r>
              <a:rPr lang="en-US" sz="1400" b="1" dirty="0"/>
              <a:t>comparable or better feasible solutions compared to exact solvers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93C40-CF9B-C418-28E1-62F801E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2" y="664282"/>
            <a:ext cx="7272367" cy="3437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D0997-843C-BF2D-BDC1-B7E3AEE2894F}"/>
              </a:ext>
            </a:extLst>
          </p:cNvPr>
          <p:cNvSpPr txBox="1"/>
          <p:nvPr/>
        </p:nvSpPr>
        <p:spPr>
          <a:xfrm>
            <a:off x="442753" y="4682939"/>
            <a:ext cx="3686700" cy="34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https://github.com/pnnl/L2O-pMINLP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7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8BD73-A635-78B6-B1B8-1C45CA0B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349F5DEE-0B61-7AF9-8E6E-EFD6372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68580" tIns="34290" rIns="68580" bIns="34290" rtlCol="0" anchor="ctr" anchorCtr="1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FC51E-1745-A431-1F3A-8E9E27D5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03" y="169335"/>
            <a:ext cx="6570617" cy="677434"/>
          </a:xfrm>
        </p:spPr>
        <p:txBody>
          <a:bodyPr>
            <a:normAutofit/>
          </a:bodyPr>
          <a:lstStyle/>
          <a:p>
            <a:r>
              <a:rPr lang="en-US" sz="2000" dirty="0"/>
              <a:t>Co-Authors of Learning to Optimize for Mixed-Integer Non-Linear 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A5EE2B-93A7-338A-A368-C45C4E6823E0}"/>
              </a:ext>
            </a:extLst>
          </p:cNvPr>
          <p:cNvGrpSpPr/>
          <p:nvPr/>
        </p:nvGrpSpPr>
        <p:grpSpPr>
          <a:xfrm>
            <a:off x="254490" y="1076832"/>
            <a:ext cx="8635020" cy="3574492"/>
            <a:chOff x="339320" y="1494561"/>
            <a:chExt cx="11513360" cy="4765989"/>
          </a:xfrm>
        </p:grpSpPr>
        <p:sp>
          <p:nvSpPr>
            <p:cNvPr id="28" name="Rectangle: Single Corner Snipped 27">
              <a:extLst>
                <a:ext uri="{FF2B5EF4-FFF2-40B4-BE49-F238E27FC236}">
                  <a16:creationId xmlns:a16="http://schemas.microsoft.com/office/drawing/2014/main" id="{BEF2740B-FD5A-8861-C453-A05B4216B690}"/>
                </a:ext>
              </a:extLst>
            </p:cNvPr>
            <p:cNvSpPr/>
            <p:nvPr/>
          </p:nvSpPr>
          <p:spPr>
            <a:xfrm>
              <a:off x="339320" y="1494561"/>
              <a:ext cx="11513360" cy="4765989"/>
            </a:xfrm>
            <a:prstGeom prst="snip1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85EE8B-F0CE-65D3-9E2F-30AC5042C5FB}"/>
                </a:ext>
              </a:extLst>
            </p:cNvPr>
            <p:cNvGrpSpPr/>
            <p:nvPr/>
          </p:nvGrpSpPr>
          <p:grpSpPr>
            <a:xfrm>
              <a:off x="716042" y="1759608"/>
              <a:ext cx="10823923" cy="3604807"/>
              <a:chOff x="658167" y="1759608"/>
              <a:chExt cx="10823923" cy="360480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35813-D0FC-11B4-5BCE-FAE0F2F78040}"/>
                  </a:ext>
                </a:extLst>
              </p:cNvPr>
              <p:cNvGrpSpPr/>
              <p:nvPr/>
            </p:nvGrpSpPr>
            <p:grpSpPr>
              <a:xfrm>
                <a:off x="8411609" y="1759608"/>
                <a:ext cx="3070481" cy="3266253"/>
                <a:chOff x="3989908" y="1218706"/>
                <a:chExt cx="3548129" cy="3774361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467C0FD-D54A-7818-6CD4-7301623C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06313" y="1218706"/>
                  <a:ext cx="2143124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B7463A-2227-47C7-557A-5B6D682B7196}"/>
                    </a:ext>
                  </a:extLst>
                </p:cNvPr>
                <p:cNvSpPr txBox="1"/>
                <p:nvPr/>
              </p:nvSpPr>
              <p:spPr>
                <a:xfrm>
                  <a:off x="3989908" y="3499316"/>
                  <a:ext cx="3548129" cy="149375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Ján Drgoňa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Associate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Civil and Systems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Johns Hopkins University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497279B-D8F0-ACF6-EDBC-0FD97726A6FB}"/>
                  </a:ext>
                </a:extLst>
              </p:cNvPr>
              <p:cNvGrpSpPr/>
              <p:nvPr/>
            </p:nvGrpSpPr>
            <p:grpSpPr>
              <a:xfrm>
                <a:off x="658167" y="1759608"/>
                <a:ext cx="3182069" cy="3512474"/>
                <a:chOff x="507692" y="1759608"/>
                <a:chExt cx="3182069" cy="3512474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D9BD52D-564A-65FE-00A0-CC4F2DADD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734" b="19322"/>
                <a:stretch/>
              </p:blipFill>
              <p:spPr>
                <a:xfrm>
                  <a:off x="532265" y="1759608"/>
                  <a:ext cx="1854325" cy="1854617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8" name="TextBox 39">
                  <a:extLst>
                    <a:ext uri="{FF2B5EF4-FFF2-40B4-BE49-F238E27FC236}">
                      <a16:creationId xmlns:a16="http://schemas.microsoft.com/office/drawing/2014/main" id="{D4742B3D-80EF-43D9-6348-7862A401F6BB}"/>
                    </a:ext>
                  </a:extLst>
                </p:cNvPr>
                <p:cNvSpPr txBox="1"/>
                <p:nvPr/>
              </p:nvSpPr>
              <p:spPr>
                <a:xfrm>
                  <a:off x="507692" y="3733200"/>
                  <a:ext cx="3182069" cy="153888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Bo Tang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P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hD Candidate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04356C-308F-D983-A1E5-B6A0FFAB9E58}"/>
                  </a:ext>
                </a:extLst>
              </p:cNvPr>
              <p:cNvGrpSpPr/>
              <p:nvPr/>
            </p:nvGrpSpPr>
            <p:grpSpPr>
              <a:xfrm>
                <a:off x="4495185" y="1759608"/>
                <a:ext cx="3312484" cy="3604807"/>
                <a:chOff x="3989910" y="1218706"/>
                <a:chExt cx="3827779" cy="416557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8DF5AAE-D235-65E0-FA3B-2972D234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6314" y="1218706"/>
                  <a:ext cx="2143125" cy="2143125"/>
                </a:xfrm>
                <a:prstGeom prst="rect">
                  <a:avLst/>
                </a:prstGeom>
                <a:solidFill>
                  <a:srgbClr val="344854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</p:pic>
            <p:sp>
              <p:nvSpPr>
                <p:cNvPr id="36" name="TextBox 39">
                  <a:extLst>
                    <a:ext uri="{FF2B5EF4-FFF2-40B4-BE49-F238E27FC236}">
                      <a16:creationId xmlns:a16="http://schemas.microsoft.com/office/drawing/2014/main" id="{B2EB2B0A-AF57-0544-17B2-E3864E97BEEB}"/>
                    </a:ext>
                  </a:extLst>
                </p:cNvPr>
                <p:cNvSpPr txBox="1"/>
                <p:nvPr/>
              </p:nvSpPr>
              <p:spPr>
                <a:xfrm>
                  <a:off x="3989910" y="3499313"/>
                  <a:ext cx="3827779" cy="18849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4289" rIns="34289">
                  <a:spAutoFit/>
                </a:bodyPr>
                <a:lstStyle>
                  <a:lvl1pPr>
                    <a:lnSpc>
                      <a:spcPct val="120000"/>
                    </a:lnSpc>
                    <a:defRPr sz="2100">
                      <a:solidFill>
                        <a:srgbClr val="344854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E</a:t>
                  </a:r>
                  <a:r>
                    <a:rPr lang="en-US" altLang="zh-CN" sz="1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lias B. Khalil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Assistant Professor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Department of Mechanical &amp; Industrial Engineering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r>
                    <a:rPr 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</a:rPr>
                    <a:t>University of Toronto</a:t>
                  </a:r>
                </a:p>
                <a:p>
                  <a:pPr>
                    <a:lnSpc>
                      <a:spcPct val="100000"/>
                    </a:lnSpc>
                    <a:buClr>
                      <a:srgbClr val="916BA4"/>
                    </a:buClr>
                  </a:pPr>
                  <a:endParaRPr lang="en-US" sz="4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</a:endParaRPr>
                </a:p>
              </p:txBody>
            </p:sp>
          </p:grpSp>
        </p:grpSp>
      </p:grp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1094BF80-2C4A-6AE4-33EA-92213C9D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899158" y="4027237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iversity of Toronto - Affiliate University - McDonald Institute">
            <a:extLst>
              <a:ext uri="{FF2B5EF4-FFF2-40B4-BE49-F238E27FC236}">
                <a16:creationId xmlns:a16="http://schemas.microsoft.com/office/drawing/2014/main" id="{26F62BDE-C57D-2A94-6713-EA4544528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9" y="4268686"/>
            <a:ext cx="2244087" cy="79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acific Northwest National Laboratory - Wikipedia">
            <a:extLst>
              <a:ext uri="{FF2B5EF4-FFF2-40B4-BE49-F238E27FC236}">
                <a16:creationId xmlns:a16="http://schemas.microsoft.com/office/drawing/2014/main" id="{6914EBEA-0B0A-77FC-05E1-5E85AE74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86" y="4155164"/>
            <a:ext cx="2124072" cy="9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71D4-FF37-400C-EB0D-AAF7834C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A938-93B8-3610-709B-6DC92B6D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3B1-20F1-5130-9C11-829DB1C7ADBF}"/>
              </a:ext>
            </a:extLst>
          </p:cNvPr>
          <p:cNvSpPr txBox="1"/>
          <p:nvPr/>
        </p:nvSpPr>
        <p:spPr>
          <a:xfrm>
            <a:off x="607909" y="4749422"/>
            <a:ext cx="7502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Ján </a:t>
            </a:r>
            <a:r>
              <a:rPr lang="en-US" sz="1000" i="1" dirty="0" err="1"/>
              <a:t>Boldocký</a:t>
            </a:r>
            <a:r>
              <a:rPr lang="en-US" sz="1000" i="1" dirty="0"/>
              <a:t>, Shahriar </a:t>
            </a:r>
            <a:r>
              <a:rPr lang="en-US" sz="1000" i="1" dirty="0" err="1"/>
              <a:t>Dadras</a:t>
            </a:r>
            <a:r>
              <a:rPr lang="en-US" sz="1000" i="1" dirty="0"/>
              <a:t> Javan, Martin Gulan, Martin </a:t>
            </a:r>
            <a:r>
              <a:rPr lang="en-US" sz="1000" i="1" dirty="0" err="1"/>
              <a:t>Mönnigmann</a:t>
            </a:r>
            <a:r>
              <a:rPr lang="en-US" sz="1000" i="1" dirty="0"/>
              <a:t>, Ján </a:t>
            </a:r>
            <a:r>
              <a:rPr lang="en-US" sz="1000" i="1" dirty="0" err="1"/>
              <a:t>Drgoňa</a:t>
            </a:r>
            <a:r>
              <a:rPr lang="en-US" sz="1000" i="1" dirty="0"/>
              <a:t>, "Learning to Solve Parametric Mixed-Integer Optimal Control Problems via Differentiable Predictive Control," arXiv:2506.19646, 2025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FC02EF-36A4-70B5-279C-28A312A6EE14}"/>
              </a:ext>
            </a:extLst>
          </p:cNvPr>
          <p:cNvSpPr txBox="1">
            <a:spLocks/>
          </p:cNvSpPr>
          <p:nvPr/>
        </p:nvSpPr>
        <p:spPr>
          <a:xfrm>
            <a:off x="1124043" y="169334"/>
            <a:ext cx="7824014" cy="392687"/>
          </a:xfrm>
          <a:prstGeom prst="rect">
            <a:avLst/>
          </a:prstGeom>
        </p:spPr>
        <p:txBody>
          <a:bodyPr lIns="0"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Mixed-Integer Differentiable Predictive Control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27508665-ED69-BF71-B7C3-49D469D7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" y="735986"/>
            <a:ext cx="9064001" cy="1472130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extLst>
              <a:ext uri="{FF2B5EF4-FFF2-40B4-BE49-F238E27FC236}">
                <a16:creationId xmlns:a16="http://schemas.microsoft.com/office/drawing/2014/main" id="{7D72B034-D8A1-9FCB-5AEB-5450F747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" y="2502297"/>
            <a:ext cx="5005700" cy="1993875"/>
          </a:xfrm>
          <a:prstGeom prst="rect">
            <a:avLst/>
          </a:prstGeom>
        </p:spPr>
      </p:pic>
      <p:pic>
        <p:nvPicPr>
          <p:cNvPr id="20" name="Picture 1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C156BCB-D396-D0F3-29E6-F50C8968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398" y="2227081"/>
            <a:ext cx="3966301" cy="25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78FA-22EA-E1EC-64D4-344EF5D1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3F488-5441-A138-BC48-277A8746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54</a:t>
            </a:fld>
            <a:endParaRPr lang="en-US" dirty="0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D3005DEF-C727-6154-AE65-487F3804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to Control PDEs with Differentiable Predictive Control and Time-Integrated Neural Operators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B6F276-CF65-A19C-B437-DDC015D5F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r="9557" b="7049"/>
          <a:stretch>
            <a:fillRect/>
          </a:stretch>
        </p:blipFill>
        <p:spPr bwMode="auto">
          <a:xfrm>
            <a:off x="7002054" y="1609016"/>
            <a:ext cx="1562314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73A54-870A-7DBE-4CE8-6CA07F495640}"/>
              </a:ext>
            </a:extLst>
          </p:cNvPr>
          <p:cNvSpPr txBox="1"/>
          <p:nvPr/>
        </p:nvSpPr>
        <p:spPr>
          <a:xfrm>
            <a:off x="7131978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" name="Picture 4" descr="Johns Hopkins University">
            <a:extLst>
              <a:ext uri="{FF2B5EF4-FFF2-40B4-BE49-F238E27FC236}">
                <a16:creationId xmlns:a16="http://schemas.microsoft.com/office/drawing/2014/main" id="{A25D12B8-072C-DE7E-3F94-1DA5D92D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5"/>
          <a:stretch>
            <a:fillRect/>
          </a:stretch>
        </p:blipFill>
        <p:spPr bwMode="auto">
          <a:xfrm>
            <a:off x="5994252" y="3975545"/>
            <a:ext cx="2649977" cy="108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C8071-9143-EA88-5C9B-40A684AAF277}"/>
              </a:ext>
            </a:extLst>
          </p:cNvPr>
          <p:cNvSpPr txBox="1"/>
          <p:nvPr/>
        </p:nvSpPr>
        <p:spPr>
          <a:xfrm>
            <a:off x="5172892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Mönnigmann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Martin Mönnigmann – Lehrstuhl für Regelungstechnik und ...">
            <a:extLst>
              <a:ext uri="{FF2B5EF4-FFF2-40B4-BE49-F238E27FC236}">
                <a16:creationId xmlns:a16="http://schemas.microsoft.com/office/drawing/2014/main" id="{EEAD73BE-9003-E709-BBA2-2817DDB7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2" b="6403"/>
          <a:stretch>
            <a:fillRect/>
          </a:stretch>
        </p:blipFill>
        <p:spPr bwMode="auto">
          <a:xfrm>
            <a:off x="5296654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uhr-universitaet-bochum - katapult – Karriere Messen">
            <a:extLst>
              <a:ext uri="{FF2B5EF4-FFF2-40B4-BE49-F238E27FC236}">
                <a16:creationId xmlns:a16="http://schemas.microsoft.com/office/drawing/2014/main" id="{8B472AF0-DFCB-631B-5FF0-D68F536D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49" y="3646774"/>
            <a:ext cx="2714479" cy="20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lovak University of Technology in Bratislava - OU">
            <a:extLst>
              <a:ext uri="{FF2B5EF4-FFF2-40B4-BE49-F238E27FC236}">
                <a16:creationId xmlns:a16="http://schemas.microsoft.com/office/drawing/2014/main" id="{402B2E15-F17C-B8C3-3D59-9489FD148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8" y="4137254"/>
            <a:ext cx="1807708" cy="94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CE8526-BCB3-6600-F2AB-B4B68B624E5C}"/>
              </a:ext>
            </a:extLst>
          </p:cNvPr>
          <p:cNvSpPr txBox="1"/>
          <p:nvPr/>
        </p:nvSpPr>
        <p:spPr>
          <a:xfrm>
            <a:off x="3418458" y="3258843"/>
            <a:ext cx="17155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Martin Gulan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DF9CAC-E3D7-93F3-DF8A-339E66E1A740}"/>
              </a:ext>
            </a:extLst>
          </p:cNvPr>
          <p:cNvSpPr txBox="1"/>
          <p:nvPr/>
        </p:nvSpPr>
        <p:spPr>
          <a:xfrm>
            <a:off x="1702918" y="3263219"/>
            <a:ext cx="1715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Shahriar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Dadras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Javan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DFE77-21C3-6158-5DD1-0CFBBBC30370}"/>
              </a:ext>
            </a:extLst>
          </p:cNvPr>
          <p:cNvSpPr txBox="1"/>
          <p:nvPr/>
        </p:nvSpPr>
        <p:spPr>
          <a:xfrm>
            <a:off x="155837" y="3263219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Boldocký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088" name="Picture 16" descr="Martin Gulan - Professor at Slovak University of Technology | LinkedIn">
            <a:extLst>
              <a:ext uri="{FF2B5EF4-FFF2-40B4-BE49-F238E27FC236}">
                <a16:creationId xmlns:a16="http://schemas.microsoft.com/office/drawing/2014/main" id="{88F2DE08-8FEC-E6D9-F49B-C4F72A27C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6" t="6711"/>
          <a:stretch>
            <a:fillRect/>
          </a:stretch>
        </p:blipFill>
        <p:spPr bwMode="auto">
          <a:xfrm>
            <a:off x="3550010" y="1609015"/>
            <a:ext cx="1452486" cy="160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4C740CB-19DF-65A8-31E3-F7494565F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t="6995" r="2022" b="8027"/>
          <a:stretch>
            <a:fillRect/>
          </a:stretch>
        </p:blipFill>
        <p:spPr bwMode="auto">
          <a:xfrm>
            <a:off x="1863634" y="1567351"/>
            <a:ext cx="1433462" cy="164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Jan Boldocky - PhD. student at Slovak University of Technology | LinkedIn">
            <a:extLst>
              <a:ext uri="{FF2B5EF4-FFF2-40B4-BE49-F238E27FC236}">
                <a16:creationId xmlns:a16="http://schemas.microsoft.com/office/drawing/2014/main" id="{5894D689-971C-B915-2DE7-02AF15ED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7" y="1650275"/>
            <a:ext cx="1561914" cy="156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7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Mixed-integer equality constraints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Offline pre-training vs online adaptation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r>
              <a:rPr lang="en-US" sz="1600" b="1" dirty="0" err="1"/>
              <a:t>SciML</a:t>
            </a:r>
            <a:r>
              <a:rPr lang="en-US" sz="1600" b="1" dirty="0"/>
              <a:t> Course</a:t>
            </a:r>
          </a:p>
          <a:p>
            <a:pPr lvl="1"/>
            <a:r>
              <a:rPr lang="en-US" sz="1600" dirty="0">
                <a:hlinkClick r:id="rId2"/>
              </a:rPr>
              <a:t>https://github.com/drgona/SciML-Course</a:t>
            </a:r>
            <a:r>
              <a:rPr lang="en-US" sz="16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378F5C-BDC7-14A2-387C-4191EE4F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54ADE-B969-3363-C956-62EC987AEB1C}"/>
              </a:ext>
            </a:extLst>
          </p:cNvPr>
          <p:cNvSpPr txBox="1"/>
          <p:nvPr/>
        </p:nvSpPr>
        <p:spPr>
          <a:xfrm>
            <a:off x="5556848" y="4182163"/>
            <a:ext cx="2290354" cy="866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hlinkClick r:id="rId5"/>
              </a:rPr>
              <a:t>drgona.github.io/</a:t>
            </a: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dirty="0">
                <a:hlinkClick r:id="rId6"/>
              </a:rPr>
              <a:t>jdrgona1@jh.edu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05DE-9378-6A1D-FDA2-E8727193323F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73F63-F8DF-F251-3BAD-9552B6FBC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2CF0D-6F37-91CB-48C0-A4D0F5FEC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D24B0-0396-C10F-D146-AA989A64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D6C762-CDBE-390D-CD53-E22D03C5B2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1CD451-8410-7D08-DF13-794D8245C665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F43B-9835-91EB-156D-0BAD69D9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87DE1E-93C3-912E-0B48-9F764DED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3D3517-9B3D-5D5E-6E8C-18E056DB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629" y="169069"/>
            <a:ext cx="7091807" cy="482126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CF53D-79F7-E9A4-0162-533D9CDC07B9}"/>
              </a:ext>
            </a:extLst>
          </p:cNvPr>
          <p:cNvSpPr txBox="1"/>
          <p:nvPr/>
        </p:nvSpPr>
        <p:spPr>
          <a:xfrm>
            <a:off x="1286224" y="3126622"/>
            <a:ext cx="153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Aaron Tuor</a:t>
            </a:r>
          </a:p>
          <a:p>
            <a:pPr algn="ctr"/>
            <a:endParaRPr lang="en-US" sz="1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5B9C3A-8925-2B43-5D92-4BFF0958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1586" y="1538837"/>
            <a:ext cx="1263935" cy="15353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57FD70-73FA-C6DC-D9B9-AB9EC7F12F3F}"/>
              </a:ext>
            </a:extLst>
          </p:cNvPr>
          <p:cNvSpPr txBox="1"/>
          <p:nvPr/>
        </p:nvSpPr>
        <p:spPr>
          <a:xfrm>
            <a:off x="7753624" y="3117874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AF2D492B-DE86-B9A5-5E7F-3757B2623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4443"/>
          <a:stretch>
            <a:fillRect/>
          </a:stretch>
        </p:blipFill>
        <p:spPr bwMode="auto">
          <a:xfrm>
            <a:off x="7753624" y="1543329"/>
            <a:ext cx="1361830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BC1F7-7B04-AD32-197D-B928F5C6C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3018286" y="4362243"/>
            <a:ext cx="2879192" cy="69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9AFA1116-8D7A-8B3F-B3D0-1E78B433C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63" y="3918093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A8FA0F-804D-09A4-B738-B5D412CBB7C9}"/>
              </a:ext>
            </a:extLst>
          </p:cNvPr>
          <p:cNvSpPr txBox="1"/>
          <p:nvPr/>
        </p:nvSpPr>
        <p:spPr>
          <a:xfrm>
            <a:off x="2505078" y="312136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D991135-45F2-ADFC-8E1B-133534405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5897" b="13338"/>
          <a:stretch>
            <a:fillRect/>
          </a:stretch>
        </p:blipFill>
        <p:spPr bwMode="auto">
          <a:xfrm>
            <a:off x="2716596" y="1546820"/>
            <a:ext cx="1320547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5A6369-E6BC-5346-170C-388D1D00BE17}"/>
              </a:ext>
            </a:extLst>
          </p:cNvPr>
          <p:cNvSpPr txBox="1"/>
          <p:nvPr/>
        </p:nvSpPr>
        <p:spPr>
          <a:xfrm>
            <a:off x="3756483" y="3127957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E8A15F8F-77DB-CC5C-D8B5-82BD79252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" r="12470"/>
          <a:stretch>
            <a:fillRect/>
          </a:stretch>
        </p:blipFill>
        <p:spPr bwMode="auto">
          <a:xfrm>
            <a:off x="4066903" y="1559112"/>
            <a:ext cx="1233691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C004B86-179D-7E4E-D5AF-348E68F5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74" y="1538837"/>
            <a:ext cx="1233691" cy="15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300807-DB3F-D1BC-AC54-99797B3F4451}"/>
              </a:ext>
            </a:extLst>
          </p:cNvPr>
          <p:cNvSpPr txBox="1"/>
          <p:nvPr/>
        </p:nvSpPr>
        <p:spPr>
          <a:xfrm>
            <a:off x="4985875" y="312339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Rahul </a:t>
            </a:r>
          </a:p>
          <a:p>
            <a:pPr algn="ctr"/>
            <a:r>
              <a:rPr lang="en-US" sz="1600" b="1" dirty="0" err="1"/>
              <a:t>Birmiwal</a:t>
            </a:r>
            <a:endParaRPr lang="en-US" sz="1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85E4536E-7A54-7068-F934-23545878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6" t="1321" r="40639" b="31867"/>
          <a:stretch>
            <a:fillRect/>
          </a:stretch>
        </p:blipFill>
        <p:spPr bwMode="auto">
          <a:xfrm>
            <a:off x="6577453" y="1528308"/>
            <a:ext cx="1177529" cy="154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57706-872D-A7EB-3F6D-318479FBCE14}"/>
              </a:ext>
            </a:extLst>
          </p:cNvPr>
          <p:cNvSpPr txBox="1"/>
          <p:nvPr/>
        </p:nvSpPr>
        <p:spPr>
          <a:xfrm>
            <a:off x="6358820" y="309584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Bruno </a:t>
            </a:r>
          </a:p>
          <a:p>
            <a:pPr algn="ctr"/>
            <a:r>
              <a:rPr lang="en-US" sz="1600" b="1" dirty="0"/>
              <a:t>Jacob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B58E04B-67B1-D4F8-1F76-3C293EF8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2822" r="14471" b="7049"/>
          <a:stretch>
            <a:fillRect/>
          </a:stretch>
        </p:blipFill>
        <p:spPr bwMode="auto">
          <a:xfrm>
            <a:off x="74954" y="1542612"/>
            <a:ext cx="1330051" cy="15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20469F-0157-3D80-3DE7-BDAA9C332C18}"/>
              </a:ext>
            </a:extLst>
          </p:cNvPr>
          <p:cNvSpPr txBox="1"/>
          <p:nvPr/>
        </p:nvSpPr>
        <p:spPr>
          <a:xfrm>
            <a:off x="35467" y="3126622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7" name="Picture 4" descr="Johns Hopkins University">
            <a:extLst>
              <a:ext uri="{FF2B5EF4-FFF2-40B4-BE49-F238E27FC236}">
                <a16:creationId xmlns:a16="http://schemas.microsoft.com/office/drawing/2014/main" id="{26F167FF-0773-7F77-9904-FF489EE59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3992" y="3860972"/>
            <a:ext cx="2879192" cy="12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576422" y="904090"/>
            <a:ext cx="8100754" cy="38611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76" y="2325503"/>
            <a:ext cx="4698474" cy="27007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9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 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x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‘x’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y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'y’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b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obj = ((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-x)**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+ p*(y-x**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2)**2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).minimize(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weight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name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'obj’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c1 = (p/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c2 = x**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+ y**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&lt;= p**</a:t>
            </a:r>
            <a:r>
              <a:rPr lang="en-US" altLang="en-US" sz="900" dirty="0">
                <a:solidFill>
                  <a:srgbClr val="6897BB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	</a:t>
            </a:r>
          </a:p>
          <a:p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c3 = x &gt;= y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net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MLP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=[80]*4)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map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(net,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input_keys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'p’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 err="1">
                <a:solidFill>
                  <a:srgbClr val="AA4926"/>
                </a:solidFill>
                <a:latin typeface="Consolas" panose="020B0609020204030204" pitchFamily="49" charset="0"/>
              </a:rPr>
              <a:t>output_keys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=[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‘</a:t>
            </a:r>
            <a:r>
              <a:rPr lang="en-US" altLang="en-US" sz="900" dirty="0" err="1">
                <a:solidFill>
                  <a:srgbClr val="6A8759"/>
                </a:solidFill>
                <a:latin typeface="Consolas" panose="020B0609020204030204" pitchFamily="49" charset="0"/>
              </a:rPr>
              <a:t>x’,‘y</a:t>
            </a:r>
            <a:r>
              <a:rPr lang="en-US" altLang="en-US" sz="900" dirty="0">
                <a:solidFill>
                  <a:srgbClr val="6A8759"/>
                </a:solidFill>
                <a:latin typeface="Consolas" panose="020B0609020204030204" pitchFamily="49" charset="0"/>
              </a:rPr>
              <a:t>’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])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PenaltyLoss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([obj]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problem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Problem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([map]</a:t>
            </a:r>
            <a:r>
              <a:rPr lang="en-US" altLang="en-US" sz="900" dirty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loss)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torch.optim.AdamW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problem.parameters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9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problem,data,optimizer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9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9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lang="en-US" altLang="en-US" sz="900" dirty="0"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58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69" y="2443475"/>
            <a:ext cx="1314000" cy="2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47" y="169070"/>
            <a:ext cx="7238989" cy="451892"/>
          </a:xfrm>
        </p:spPr>
        <p:txBody>
          <a:bodyPr>
            <a:noAutofit/>
          </a:bodyPr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85" y="1280533"/>
            <a:ext cx="2245248" cy="698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384976" y="2036777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384977" y="936433"/>
            <a:ext cx="4698473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1.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587" y="832534"/>
            <a:ext cx="2618523" cy="1374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6856895" y="1300004"/>
            <a:ext cx="526597" cy="219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5357495" y="2492254"/>
            <a:ext cx="3277737" cy="118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5357496" y="3751254"/>
            <a:ext cx="1314000" cy="1304382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7269545" y="3803689"/>
            <a:ext cx="1426433" cy="12601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5147833" y="2038119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5147832" y="933650"/>
            <a:ext cx="1512638" cy="26545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125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6923567" y="1300745"/>
            <a:ext cx="44549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64914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44" y="230628"/>
            <a:ext cx="6738258" cy="400743"/>
          </a:xfrm>
        </p:spPr>
        <p:txBody>
          <a:bodyPr/>
          <a:lstStyle/>
          <a:p>
            <a:r>
              <a:rPr lang="en-US" sz="2000" dirty="0"/>
              <a:t>Learning to Control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334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000" i="1" dirty="0"/>
              <a:t>J. Drgona, et al., Physics-constrained deep learning of multi-zone building thermal dynamics, Energy and Buildings, 2021</a:t>
            </a:r>
          </a:p>
          <a:p>
            <a:pPr marL="0" lvl="1" indent="0">
              <a:buNone/>
            </a:pPr>
            <a:r>
              <a:rPr lang="en-US" sz="1000" i="1" dirty="0"/>
              <a:t>J. Drgona, et al., Deep Learning Explicit Differentiable Predictive Control Laws for Buildings,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6" y="875610"/>
            <a:ext cx="8730844" cy="290674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9" y="1101635"/>
            <a:ext cx="2037381" cy="13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and optimal control design is roughly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10-times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requires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expertise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5"/>
            <a:ext cx="6579704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2: Heterogenous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326516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523166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661004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6" y="2302062"/>
            <a:ext cx="1508465" cy="123779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" y="1534179"/>
            <a:ext cx="1568616" cy="80764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4688484" y="1489498"/>
            <a:ext cx="1749121" cy="615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569188" y="3602613"/>
            <a:ext cx="198750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2546171" y="3612348"/>
            <a:ext cx="20602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4613721" y="3600971"/>
            <a:ext cx="1938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383" y="2426680"/>
            <a:ext cx="2016071" cy="100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624872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6751870" y="2310114"/>
            <a:ext cx="2016642" cy="101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6622455" y="3609008"/>
            <a:ext cx="20206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40" y="1412449"/>
            <a:ext cx="1468910" cy="863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5938448" y="4336752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671" y="2219876"/>
            <a:ext cx="1627953" cy="127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582" y="1600799"/>
            <a:ext cx="839389" cy="40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F71820-E43C-4588-1ADF-5E5DA1C0B182}"/>
              </a:ext>
            </a:extLst>
          </p:cNvPr>
          <p:cNvSpPr txBox="1"/>
          <p:nvPr/>
        </p:nvSpPr>
        <p:spPr>
          <a:xfrm>
            <a:off x="1902124" y="4338803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230628"/>
            <a:ext cx="6537961" cy="400743"/>
          </a:xfrm>
        </p:spPr>
        <p:txBody>
          <a:bodyPr/>
          <a:lstStyle/>
          <a:p>
            <a:r>
              <a:rPr lang="en-US" sz="2000" dirty="0"/>
              <a:t>Learning to Control Power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2453" y="254129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18884" y="4725480"/>
            <a:ext cx="795682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>
                <a:latin typeface="+mn-lt"/>
              </a:rPr>
              <a:t>Ethan King, et al., Koopman-based Differentiable Predictive Control for the Dynamics-Aware Economic Dispatch Problem, American Control Conference 2022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25963-6C0F-FD0E-0A16-138F1279DAA3}"/>
              </a:ext>
            </a:extLst>
          </p:cNvPr>
          <p:cNvSpPr/>
          <p:nvPr/>
        </p:nvSpPr>
        <p:spPr>
          <a:xfrm>
            <a:off x="819283" y="3828681"/>
            <a:ext cx="8011937" cy="7848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 of Scientific Machine Learning</a:t>
            </a:r>
          </a:p>
          <a:p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prototyping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re-using code template from building control project.</a:t>
            </a:r>
          </a:p>
          <a:p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decisions are made </a:t>
            </a:r>
            <a:r>
              <a:rPr lang="en-US" sz="15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orders of magnitude faster </a:t>
            </a:r>
            <a:r>
              <a:rPr lang="en-US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 traditional model-based approaches.  </a:t>
            </a:r>
            <a:endParaRPr lang="en-US" sz="15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80772F9-C756-12B8-9F63-B0FD5AEA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815143"/>
            <a:ext cx="8478853" cy="2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6083-1679-320B-64A5-A013DE95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780B3-433F-99B8-420F-825B6DF8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09ADF-B607-B046-3D23-F14C8CD94BBC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DE8B60D-C262-6E3C-73C9-7907BC70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186A4-6B0A-45F8-EA3F-D930F682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2" y="750011"/>
            <a:ext cx="8906888" cy="37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C93-BF11-5B9A-C9CA-0A6B6489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7001E-CF1E-A4FC-2C63-64267A51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023E4-803D-8D6E-2240-656062E6C36F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252218-F08E-110A-944D-D13F436FF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6F59-74EF-0BF2-8A7B-42D7ED50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2" y="652892"/>
            <a:ext cx="8559127" cy="39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2C14-7A05-E833-8F8E-08D601967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63FA-308A-445A-FE9E-92CE7781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D943-8E0F-43CB-16AF-81ED2B0CE56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60F0F6F-BE0D-4DB0-0A04-AA75D7A2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Non-Asymptotic Guarantees of Integer Feasibility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DE370-2982-5947-502A-DD2BE7A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" y="779828"/>
            <a:ext cx="8856618" cy="370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3E08-41CB-3071-3169-B351B9801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A6AC0-3009-090E-0D08-0980B29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D7F9B-BE24-C518-4B4B-1BEF74DE5C1D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4D34CE2-3114-C41A-87AA-51DF00B0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Effect of Penalty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9677C-D629-EBF8-3488-09BFCF96A605}"/>
              </a:ext>
            </a:extLst>
          </p:cNvPr>
          <p:cNvSpPr txBox="1"/>
          <p:nvPr/>
        </p:nvSpPr>
        <p:spPr>
          <a:xfrm>
            <a:off x="345431" y="4099268"/>
            <a:ext cx="846184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Integer feasibility projection (RC-P and LT-P), improves feasibility even with smaller penalty weights. Without projection there is a </a:t>
            </a:r>
            <a:r>
              <a:rPr lang="en-US" sz="1400" b="1" dirty="0"/>
              <a:t>trade-off between feasibility and objective values </a:t>
            </a:r>
            <a:r>
              <a:rPr lang="en-US" sz="1400" dirty="0"/>
              <a:t>(RC and LT).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C1CA2-330D-9193-9F13-C891192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7" y="604736"/>
            <a:ext cx="7126360" cy="34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CB13-799E-DF3A-FF3B-66AD3AA1A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A762B-EDAF-BE78-6F5D-E67296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4CECD-E255-2EF7-19E3-C561DB5308C7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0D9A935-AEB5-B4B9-A67B-2646DB8D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Benchmark Methods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4FD7C3-C98C-878C-0AAE-58F8E3213572}"/>
              </a:ext>
            </a:extLst>
          </p:cNvPr>
          <p:cNvGraphicFramePr>
            <a:graphicFrameLocks noGrp="1"/>
          </p:cNvGraphicFramePr>
          <p:nvPr/>
        </p:nvGraphicFramePr>
        <p:xfrm>
          <a:off x="696686" y="727978"/>
          <a:ext cx="7418613" cy="3786286"/>
        </p:xfrm>
        <a:graphic>
          <a:graphicData uri="http://schemas.openxmlformats.org/drawingml/2006/table">
            <a:tbl>
              <a:tblPr firstRow="1" bandRow="1"/>
              <a:tblGrid>
                <a:gridCol w="2600650">
                  <a:extLst>
                    <a:ext uri="{9D8B030D-6E8A-4147-A177-3AD203B41FA5}">
                      <a16:colId xmlns:a16="http://schemas.microsoft.com/office/drawing/2014/main" val="429987660"/>
                    </a:ext>
                  </a:extLst>
                </a:gridCol>
                <a:gridCol w="4817963">
                  <a:extLst>
                    <a:ext uri="{9D8B030D-6E8A-4147-A177-3AD203B41FA5}">
                      <a16:colId xmlns:a16="http://schemas.microsoft.com/office/drawing/2014/main" val="2499063347"/>
                    </a:ext>
                  </a:extLst>
                </a:gridCol>
              </a:tblGrid>
              <a:tr h="387766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Method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262626"/>
                          </a:solidFill>
                        </a:rPr>
                        <a:t>Description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52808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EX (Exact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Solver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Solves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problems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exactly using traditional solver with 1000-sec time-limit as a benchmark.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6026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N1 (Root Node Solution)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Finds the first feasible solution from the root node of the solver, combining various heuristics.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3914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(Rounding Classification)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 neural network-based correction layer that learns a classification to determine how to round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8537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(Learnable Thresholding) 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A neural network-based correction layer that learns a threshold value to decide to round up </a:t>
                      </a:r>
                      <a:r>
                        <a:rPr lang="en-US" altLang="zh-CN" sz="1400" dirty="0">
                          <a:solidFill>
                            <a:srgbClr val="E5E5E5"/>
                          </a:solidFill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down for each integer variable.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370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RC-P (RC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RC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557017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LT-P (LT + Feasibility Projection)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E5E5E5"/>
                          </a:solidFill>
                        </a:rPr>
                        <a:t>LT combined with feasibility projection, which corrects infeasibilities while preserving integer constraints.</a:t>
                      </a:r>
                    </a:p>
                  </a:txBody>
                  <a:tcPr marL="68580" marR="68580" marT="34290" marB="3429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08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64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2773-E466-C23A-204B-C731306A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B893AF-8420-4CFC-51C4-4E1CE65A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2810-E6F8-6C78-2F51-9D59B87C52DA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9D895E6-A4D1-7F8D-CB9D-81C1F43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505397-EC38-1F26-8C35-FD9ED1DBCE88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3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-13.57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-73.38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82%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-13.65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-13.77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-20.78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1237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1.5E+18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1.4E+18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-31.34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-31.61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-72.36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-72.48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-142.6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AD435-1BCD-787F-96F2-3ACD2B2EBAF6}"/>
              </a:ext>
            </a:extLst>
          </p:cNvPr>
          <p:cNvSpPr txBox="1"/>
          <p:nvPr/>
        </p:nvSpPr>
        <p:spPr>
          <a:xfrm>
            <a:off x="400431" y="1094804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Quadratic Problems (IQPs). Each problem size is evaluated on a test set of 100 instance.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9A513-ACFE-7414-3964-CFB7D8A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016" y="626030"/>
            <a:ext cx="3443408" cy="4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D5E46-06DF-94B5-73BF-BBE81904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055588-192D-A2D5-5EC1-7AAD0BFE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CC9BA-42D6-F6F9-7FB0-1699ED4A8DF0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74967B4-27DF-9F9C-8516-F23B9343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46F8B-1C72-D5D6-CB28-41EEF75E67DE}"/>
              </a:ext>
            </a:extLst>
          </p:cNvPr>
          <p:cNvSpPr txBox="1"/>
          <p:nvPr/>
        </p:nvSpPr>
        <p:spPr>
          <a:xfrm>
            <a:off x="398997" y="1097847"/>
            <a:ext cx="83460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Integer Non-convex Problems (INPs). Each problem size is evaluated on a test set of 100 instance.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094976-B4D1-BBC4-F7B1-8D8D32ABA37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0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1.664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1.472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1.471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1.436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0.0061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98%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1.423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0.809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100×100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0.669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0.649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256.93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134.62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4411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155.2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940.4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200×200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-0.356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-0.373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500×500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-1.374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-1.594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1000×1000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-3.744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-3.716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0.0117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9F455A-5C8A-C400-4AA0-D91792F3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07" y="605181"/>
            <a:ext cx="3843800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1FDF-B928-259B-5860-56EB4CB14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979C11-DFB6-F127-D3A0-435F1B90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08526-5E1E-768E-DFFA-CCFAAC6F3296}"/>
              </a:ext>
            </a:extLst>
          </p:cNvPr>
          <p:cNvSpPr txBox="1"/>
          <p:nvPr/>
        </p:nvSpPr>
        <p:spPr>
          <a:xfrm>
            <a:off x="4351874" y="4682939"/>
            <a:ext cx="44554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 Tang, Elias B. Khalil, Ján </a:t>
            </a:r>
            <a:r>
              <a:rPr lang="en-US" sz="1000" dirty="0" err="1"/>
              <a:t>Drgoňa</a:t>
            </a:r>
            <a:r>
              <a:rPr lang="en-US" sz="1000" dirty="0"/>
              <a:t>, Learning to Optimize for Mixed-Integer Non-linear Programming, arXiv:2410.11061, 2024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7AC95B-4DDF-F1D3-2D19-CB55853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594" y="169333"/>
            <a:ext cx="7644685" cy="374953"/>
          </a:xfrm>
        </p:spPr>
        <p:txBody>
          <a:bodyPr/>
          <a:lstStyle/>
          <a:p>
            <a:r>
              <a:rPr lang="en-US" sz="1875" dirty="0"/>
              <a:t>L2O for MINLP: Empirical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3062B-FA52-0F2B-2747-DE508B1A2077}"/>
              </a:ext>
            </a:extLst>
          </p:cNvPr>
          <p:cNvSpPr txBox="1"/>
          <p:nvPr/>
        </p:nvSpPr>
        <p:spPr>
          <a:xfrm>
            <a:off x="257966" y="1098682"/>
            <a:ext cx="8634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Mixed-integer Rosenbrock Problems (MIRBs). Each problem size is evaluated on a test set of 100 instance.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E6AF4-12C9-C143-A268-161A583C00DC}"/>
              </a:ext>
            </a:extLst>
          </p:cNvPr>
          <p:cNvGraphicFramePr>
            <a:graphicFrameLocks noGrp="1"/>
          </p:cNvGraphicFramePr>
          <p:nvPr/>
        </p:nvGraphicFramePr>
        <p:xfrm>
          <a:off x="87797" y="1471264"/>
          <a:ext cx="8977298" cy="3044196"/>
        </p:xfrm>
        <a:graphic>
          <a:graphicData uri="http://schemas.openxmlformats.org/drawingml/2006/table">
            <a:tbl>
              <a:tblPr/>
              <a:tblGrid>
                <a:gridCol w="997478">
                  <a:extLst>
                    <a:ext uri="{9D8B030D-6E8A-4147-A177-3AD203B41FA5}">
                      <a16:colId xmlns:a16="http://schemas.microsoft.com/office/drawing/2014/main" val="748325177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98723353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37472381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221200530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750886921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226157079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94096107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389714260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70182048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630085033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1712228924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4099290146"/>
                    </a:ext>
                  </a:extLst>
                </a:gridCol>
                <a:gridCol w="664985">
                  <a:extLst>
                    <a:ext uri="{9D8B030D-6E8A-4147-A177-3AD203B41FA5}">
                      <a16:colId xmlns:a16="http://schemas.microsoft.com/office/drawing/2014/main" val="3612658140"/>
                    </a:ext>
                  </a:extLst>
                </a:gridCol>
              </a:tblGrid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RC-P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87599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52610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0.0019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59.39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48.86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0.0048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0.0020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35781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503.5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504.2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0.0052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0.0026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93588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5938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99%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0.0033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5942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5792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5612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97%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0.0030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90578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6.7E+4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7.3E+4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0.0824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4.8E+4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66%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0.0127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37026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Method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LT-P</a:t>
                      </a:r>
                    </a:p>
                  </a:txBody>
                  <a:tcPr marL="4763" marR="4763" marT="4763" marB="0" anchor="ctr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EX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N1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341637"/>
                  </a:ext>
                </a:extLst>
              </a:tr>
              <a:tr h="416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Mean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Obj Median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% Feasible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Aptos Narrow" panose="020B0004020202020204" pitchFamily="34" charset="0"/>
                        </a:rPr>
                        <a:t>Time (Sec)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9178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62.51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63.40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0.0055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64.67 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59.16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87.83</a:t>
                      </a:r>
                    </a:p>
                  </a:txBody>
                  <a:tcPr marL="4763" marR="4763" marT="4763" marB="0" anchor="b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77.34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0.0813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30794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622.8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626.0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0.0062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8.4E+5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908.8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3.7E+8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957.4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0.2608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61991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5615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5558 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0.0071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4.7E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 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9262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96%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1002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8.3E+12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9379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95%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71.91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313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20000×4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8.0E+4</a:t>
                      </a:r>
                    </a:p>
                  </a:txBody>
                  <a:tcPr marL="4763" marR="4763" marT="4763" marB="0" anchor="b">
                    <a:lnL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4.5E+4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100%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0.0639</a:t>
                      </a:r>
                    </a:p>
                  </a:txBody>
                  <a:tcPr marL="4763" marR="4763" marT="4763" marB="0" anchor="b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1.1E+15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1040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1.2E+15</a:t>
                      </a:r>
                    </a:p>
                  </a:txBody>
                  <a:tcPr marL="4763" marR="4763" marT="4763" marB="0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1.0E5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78%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E5E5E5"/>
                          </a:solidFill>
                          <a:effectLst/>
                          <a:latin typeface="Aptos Narrow" panose="020B0004020202020204" pitchFamily="34" charset="0"/>
                        </a:rPr>
                        <a:t>782.1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251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88ADE3-1AC4-F1AB-530C-CAEC1D8C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96" y="706313"/>
            <a:ext cx="2982576" cy="374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94A8B-1C86-BAFA-9C23-1A292598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56" y="602339"/>
            <a:ext cx="4355689" cy="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41118-F932-3666-75F0-852FCD51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7F621-BADC-0BC8-ADAF-D0833F3B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4"/>
            <a:ext cx="6122194" cy="819363"/>
          </a:xfrm>
        </p:spPr>
        <p:txBody>
          <a:bodyPr/>
          <a:lstStyle/>
          <a:p>
            <a:r>
              <a:rPr lang="en-US" sz="1875" dirty="0"/>
              <a:t>Metric Learning to Accelerate Convergence of Operator Splitting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15D2E-801E-C375-E95B-62171B8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52" y="1281194"/>
            <a:ext cx="4369594" cy="2113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804EE-7247-2F1E-DC34-3C27A60A7956}"/>
              </a:ext>
            </a:extLst>
          </p:cNvPr>
          <p:cNvSpPr txBox="1"/>
          <p:nvPr/>
        </p:nvSpPr>
        <p:spPr>
          <a:xfrm>
            <a:off x="673508" y="2087518"/>
            <a:ext cx="3582656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Douglas-</a:t>
            </a:r>
            <a:r>
              <a:rPr lang="en-US" sz="1313" dirty="0" err="1">
                <a:latin typeface="Arial" panose="020B0604020202020204" pitchFamily="34" charset="0"/>
              </a:rPr>
              <a:t>Rachford</a:t>
            </a:r>
            <a:r>
              <a:rPr lang="en-US" sz="1313" dirty="0">
                <a:latin typeface="Arial" panose="020B0604020202020204" pitchFamily="34" charset="0"/>
              </a:rPr>
              <a:t> splitting (DR) algorithm: </a:t>
            </a:r>
            <a:endParaRPr lang="en-US" sz="131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F2EE3-2875-6D50-4496-6DF3EAE1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6" y="2372703"/>
            <a:ext cx="2235179" cy="10036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6F03A-FDF4-6D58-1940-4267B715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8" y="3359359"/>
            <a:ext cx="3487406" cy="512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056B59-65BD-1092-B1CA-73BC3E29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343" y="1476377"/>
            <a:ext cx="2693710" cy="4801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FB923C-CFF4-5EAB-6952-ED424330567A}"/>
              </a:ext>
            </a:extLst>
          </p:cNvPr>
          <p:cNvSpPr txBox="1"/>
          <p:nvPr/>
        </p:nvSpPr>
        <p:spPr>
          <a:xfrm>
            <a:off x="768757" y="1210921"/>
            <a:ext cx="2693710" cy="29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Parametric programming setting:</a:t>
            </a:r>
            <a:endParaRPr lang="en-US" sz="13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46DD-2C83-E6E4-7206-568A276E2650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2D589-543F-3D98-FDC6-22F4393B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14" y="4219051"/>
            <a:ext cx="904223" cy="220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14E8-7C5B-B808-CB04-A6ABF8D4D6FD}"/>
              </a:ext>
            </a:extLst>
          </p:cNvPr>
          <p:cNvSpPr txBox="1"/>
          <p:nvPr/>
        </p:nvSpPr>
        <p:spPr>
          <a:xfrm>
            <a:off x="696994" y="3966561"/>
            <a:ext cx="4062898" cy="49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13" dirty="0">
                <a:latin typeface="Arial" panose="020B0604020202020204" pitchFamily="34" charset="0"/>
              </a:rPr>
              <a:t>Idea: Train neural network to optimize the metric as a function of problem parameters:</a:t>
            </a:r>
            <a:endParaRPr lang="en-US" sz="131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1D1C9-D142-B209-4AC4-7FEAA55B88CD}"/>
              </a:ext>
            </a:extLst>
          </p:cNvPr>
          <p:cNvSpPr txBox="1"/>
          <p:nvPr/>
        </p:nvSpPr>
        <p:spPr>
          <a:xfrm>
            <a:off x="5561293" y="3626082"/>
            <a:ext cx="2897225" cy="69846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pPr algn="ctr"/>
            <a:r>
              <a:rPr lang="en-US" sz="1313" b="1" dirty="0">
                <a:latin typeface="Arial" panose="020B0604020202020204" pitchFamily="34" charset="0"/>
              </a:rPr>
              <a:t>We can accelerate convergence of DR and ADMM algorithms via end-to-end metric learning.</a:t>
            </a:r>
            <a:endParaRPr lang="en-US" sz="1313" b="1" dirty="0"/>
          </a:p>
        </p:txBody>
      </p:sp>
    </p:spTree>
    <p:extLst>
      <p:ext uri="{BB962C8B-B14F-4D97-AF65-F5344CB8AC3E}">
        <p14:creationId xmlns:p14="http://schemas.microsoft.com/office/powerpoint/2010/main" val="16284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335"/>
            <a:ext cx="6400800" cy="781129"/>
          </a:xfrm>
        </p:spPr>
        <p:txBody>
          <a:bodyPr>
            <a:normAutofit/>
          </a:bodyPr>
          <a:lstStyle/>
          <a:p>
            <a:r>
              <a:rPr lang="en-US" sz="2000" dirty="0"/>
              <a:t>Challenge 3: Heterogenous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480212" y="1147313"/>
            <a:ext cx="2239716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Constrained Optimization</a:t>
            </a:r>
            <a:endParaRPr lang="en-US" sz="125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2691103" y="1147313"/>
            <a:ext cx="194155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Differential Equations</a:t>
            </a:r>
            <a:endParaRPr lang="en-US" sz="125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4817756" y="1147313"/>
            <a:ext cx="1822935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Supervised Learning</a:t>
            </a:r>
            <a:endParaRPr lang="en-US" sz="125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6781625" y="1149601"/>
            <a:ext cx="212429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50" b="1" dirty="0">
                <a:ea typeface="ヒラギノ角ゴ Pro W3" charset="0"/>
                <a:cs typeface="Arial"/>
              </a:rPr>
              <a:t>Reinforcement Learning</a:t>
            </a:r>
            <a:endParaRPr lang="en-US" sz="1250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3" y="1616697"/>
            <a:ext cx="2253089" cy="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29" y="3660014"/>
            <a:ext cx="1469364" cy="33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937293" y="3163023"/>
            <a:ext cx="1412896" cy="3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5403447" y="2307875"/>
            <a:ext cx="2771775" cy="5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587" y="2955780"/>
            <a:ext cx="1523494" cy="5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6845052" y="3700939"/>
            <a:ext cx="1828430" cy="8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9" y="1979343"/>
            <a:ext cx="1349926" cy="4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4" y="1432465"/>
            <a:ext cx="1425178" cy="4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855779" y="4037888"/>
            <a:ext cx="1536023" cy="4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8" y="2585479"/>
            <a:ext cx="1448908" cy="45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28" y="3737506"/>
            <a:ext cx="1196246" cy="69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2715616" y="2169261"/>
            <a:ext cx="1736416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69" y="3233194"/>
            <a:ext cx="1161537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471" y="2700932"/>
            <a:ext cx="2534166" cy="4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000250" y="4595318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5968350" y="4595317"/>
            <a:ext cx="154092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5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DFB033-3A09-EA69-594B-6747D861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49" y="1618115"/>
            <a:ext cx="1425178" cy="4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ymola and Modelica Explained - Claytex">
            <a:extLst>
              <a:ext uri="{FF2B5EF4-FFF2-40B4-BE49-F238E27FC236}">
                <a16:creationId xmlns:a16="http://schemas.microsoft.com/office/drawing/2014/main" id="{6C8C9C89-72F4-9261-81FB-8F862560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76" y="3733307"/>
            <a:ext cx="1684365" cy="8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5B4146-46D2-ED2C-087E-5D22844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1A8EB-494F-E991-FAFD-BC304AFD0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356074" cy="819363"/>
          </a:xfrm>
        </p:spPr>
        <p:txBody>
          <a:bodyPr/>
          <a:lstStyle/>
          <a:p>
            <a:r>
              <a:rPr lang="en-US" sz="1875" dirty="0"/>
              <a:t>Metric Learning is a Form of Active Set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DABCC-A9BF-3FB9-0C48-AD56EA07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3" y="1177734"/>
            <a:ext cx="4036219" cy="338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60F1-55E1-C5D9-F1A8-4BCEA58F9F21}"/>
              </a:ext>
            </a:extLst>
          </p:cNvPr>
          <p:cNvSpPr txBox="1"/>
          <p:nvPr/>
        </p:nvSpPr>
        <p:spPr>
          <a:xfrm>
            <a:off x="912992" y="4647363"/>
            <a:ext cx="8045656" cy="45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Ethan King, James Kotary, Ferdinando Fioretto, Jan Drgona, </a:t>
            </a:r>
            <a:r>
              <a:rPr lang="en-US" sz="1188" b="1" dirty="0"/>
              <a:t>Metric Learning to Accelerate Convergence of Operator Splitting Methods for Differentiable Parametric Programming</a:t>
            </a:r>
            <a:r>
              <a:rPr lang="en-US" sz="1125" dirty="0"/>
              <a:t>, Under review for CDC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117E6-CD68-D409-9E41-A86EC9E8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07" y="1199083"/>
            <a:ext cx="3982641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2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00" y="169334"/>
            <a:ext cx="8225280" cy="307778"/>
          </a:xfrm>
        </p:spPr>
        <p:txBody>
          <a:bodyPr/>
          <a:lstStyle/>
          <a:p>
            <a:r>
              <a:rPr lang="en-US" sz="1800" dirty="0"/>
              <a:t>TODO: change this slide to be motivating and more flashy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1C12-F8E9-0698-79B1-AF8013AFFF0B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" y="1189624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244115" y="811340"/>
            <a:ext cx="34959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DAE parameter estimation problem: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132FCE-8C68-CC58-5FBF-B45F9E14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94" y="2013067"/>
            <a:ext cx="4394751" cy="19344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244115" y="3296271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4572000" y="81134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4451859" y="4075633"/>
            <a:ext cx="4448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[30] K. E. Brenan, S. L. Campbell, and L. R. Petzold, Numerical Solution of Initial-Value Problems in Differential-Algebraic Equations. SIAM, 1996.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4061E-BC54-3C79-B03F-4DD3AFEA407D}"/>
              </a:ext>
            </a:extLst>
          </p:cNvPr>
          <p:cNvSpPr txBox="1"/>
          <p:nvPr/>
        </p:nvSpPr>
        <p:spPr>
          <a:xfrm>
            <a:off x="465476" y="4584484"/>
            <a:ext cx="301730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4"/>
              </a:rPr>
              <a:t>https://github.com/pnnl/NeuralDAEs</a:t>
            </a:r>
            <a:r>
              <a:rPr lang="en-US" sz="12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6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1" y="169334"/>
            <a:ext cx="6275784" cy="819363"/>
          </a:xfrm>
        </p:spPr>
        <p:txBody>
          <a:bodyPr>
            <a:normAutofit/>
          </a:bodyPr>
          <a:lstStyle/>
          <a:p>
            <a:r>
              <a:rPr lang="en-US" sz="1875" dirty="0"/>
              <a:t>Networked Dynamical Systems via Universal Differential Equations (UDEs)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" y="1245434"/>
            <a:ext cx="4465931" cy="18255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808020" y="3149876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3755905" y="3149876"/>
            <a:ext cx="15135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33" y="3609191"/>
            <a:ext cx="2320942" cy="6898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808020" y="3822924"/>
            <a:ext cx="2552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Ground truth </a:t>
            </a:r>
            <a:r>
              <a:rPr lang="en-US" sz="1200" dirty="0" err="1"/>
              <a:t>Kuramoto</a:t>
            </a:r>
            <a:r>
              <a:rPr lang="en-US" sz="12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99" y="1306993"/>
            <a:ext cx="3883733" cy="21764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5976058" y="3697213"/>
            <a:ext cx="2756711" cy="7271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606021" y="4677292"/>
            <a:ext cx="7873491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25" dirty="0"/>
              <a:t>James Koch, et al., </a:t>
            </a:r>
            <a:r>
              <a:rPr lang="en-US" sz="1125" b="1" dirty="0"/>
              <a:t>Structural Inference of Networked Dynamical Systems with Universal Differential Equations</a:t>
            </a:r>
            <a:r>
              <a:rPr lang="en-US" sz="1125" dirty="0"/>
              <a:t>, Chaos: An interdisciplinary Journal of Nonlinear Science, </a:t>
            </a:r>
            <a:r>
              <a:rPr lang="en-US" sz="1125" u="sng" dirty="0">
                <a:solidFill>
                  <a:srgbClr val="0066CC"/>
                </a:solidFill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125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037F5-4F7A-0E85-1B22-90F79AD4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A2D668-BF2D-08EE-ACBB-85FF98C45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08" y="169333"/>
            <a:ext cx="7325541" cy="492518"/>
          </a:xfrm>
        </p:spPr>
        <p:txBody>
          <a:bodyPr/>
          <a:lstStyle/>
          <a:p>
            <a:r>
              <a:rPr lang="en-US" sz="2000" dirty="0"/>
              <a:t>Automatic Differentiation (AD) in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CAD33-C907-8081-A032-284C3A67EFFF}"/>
              </a:ext>
            </a:extLst>
          </p:cNvPr>
          <p:cNvSpPr txBox="1"/>
          <p:nvPr/>
        </p:nvSpPr>
        <p:spPr>
          <a:xfrm>
            <a:off x="892003" y="4829467"/>
            <a:ext cx="7672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Baydin</a:t>
            </a:r>
            <a:r>
              <a:rPr lang="en-US" sz="1000" dirty="0"/>
              <a:t>, </a:t>
            </a:r>
            <a:r>
              <a:rPr lang="en-US" sz="1000" dirty="0" err="1"/>
              <a:t>Atilim</a:t>
            </a:r>
            <a:r>
              <a:rPr lang="en-US" sz="1000" dirty="0"/>
              <a:t> </a:t>
            </a:r>
            <a:r>
              <a:rPr lang="en-US" sz="1000" dirty="0" err="1"/>
              <a:t>Gunes</a:t>
            </a:r>
            <a:r>
              <a:rPr lang="en-US" sz="1000" dirty="0"/>
              <a:t> et al. Automatic differentiation in machine learning: a survey. Journal of Machine Learning Research,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9DAD-55FF-859D-E30B-7E712AF09CCB}"/>
              </a:ext>
            </a:extLst>
          </p:cNvPr>
          <p:cNvSpPr txBox="1"/>
          <p:nvPr/>
        </p:nvSpPr>
        <p:spPr>
          <a:xfrm>
            <a:off x="4908904" y="4512867"/>
            <a:ext cx="17737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Animation source: </a:t>
            </a:r>
            <a:r>
              <a:rPr lang="en-US" sz="1000" dirty="0" err="1"/>
              <a:t>wikipedia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11521-D8E0-27A5-0CEA-5A108C4A01B2}"/>
              </a:ext>
            </a:extLst>
          </p:cNvPr>
          <p:cNvSpPr/>
          <p:nvPr/>
        </p:nvSpPr>
        <p:spPr>
          <a:xfrm>
            <a:off x="4223713" y="1603677"/>
            <a:ext cx="3144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Gradient Descent Algorithm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F6178C-6AAA-EF9E-38A2-BBE0C32F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" y="2000586"/>
            <a:ext cx="4735688" cy="2570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2D976-AF3D-05B7-CE6E-2F7327308968}"/>
              </a:ext>
            </a:extLst>
          </p:cNvPr>
          <p:cNvSpPr/>
          <p:nvPr/>
        </p:nvSpPr>
        <p:spPr>
          <a:xfrm>
            <a:off x="892003" y="1603678"/>
            <a:ext cx="2323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cs typeface="Arial"/>
              </a:rPr>
              <a:t>Backpropagation Algorithm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C2339-D31C-1ECF-94F7-820C06448928}"/>
              </a:ext>
            </a:extLst>
          </p:cNvPr>
          <p:cNvSpPr/>
          <p:nvPr/>
        </p:nvSpPr>
        <p:spPr>
          <a:xfrm>
            <a:off x="1009281" y="852957"/>
            <a:ext cx="6837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cs typeface="Arial"/>
              </a:rPr>
              <a:t>AD enables efficient and accurate gradient computation, which is fundamental for training complex ML models using GPUs.</a:t>
            </a:r>
            <a:endParaRPr lang="en-US" sz="1500" b="1" dirty="0"/>
          </a:p>
        </p:txBody>
      </p:sp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3FA1B368-56A2-1195-7E97-F37767174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031" y="2131590"/>
            <a:ext cx="1739959" cy="10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outdoor object, web, vector graphics&#10;&#10;Description automatically generated">
            <a:extLst>
              <a:ext uri="{FF2B5EF4-FFF2-40B4-BE49-F238E27FC236}">
                <a16:creationId xmlns:a16="http://schemas.microsoft.com/office/drawing/2014/main" id="{21AB1728-2A8C-F0AD-BFFA-EF7EB166E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201" y="2064686"/>
            <a:ext cx="2384081" cy="23840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282071-81C9-253E-9DBC-FAF2BE2A6573}"/>
              </a:ext>
            </a:extLst>
          </p:cNvPr>
          <p:cNvSpPr/>
          <p:nvPr/>
        </p:nvSpPr>
        <p:spPr>
          <a:xfrm>
            <a:off x="7208556" y="1598061"/>
            <a:ext cx="19023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ヒラギノ角ゴ Pro W3" charset="0"/>
                <a:cs typeface="Arial"/>
              </a:rPr>
              <a:t>SW and HW Innovations</a:t>
            </a:r>
            <a:endParaRPr lang="en-US" sz="1400" dirty="0"/>
          </a:p>
        </p:txBody>
      </p:sp>
      <p:sp>
        <p:nvSpPr>
          <p:cNvPr id="9" name="AutoShape 6" descr="NVIDIA A100 GPU ">
            <a:extLst>
              <a:ext uri="{FF2B5EF4-FFF2-40B4-BE49-F238E27FC236}">
                <a16:creationId xmlns:a16="http://schemas.microsoft.com/office/drawing/2014/main" id="{1719C0B7-B4BD-7E4A-05D3-8D457D088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ntroducing NVIDIA HGX A100: The Most Powerful Accelerated Server Platform  for AI and High Performance Computing | NVIDIA Technical Blog">
            <a:extLst>
              <a:ext uri="{FF2B5EF4-FFF2-40B4-BE49-F238E27FC236}">
                <a16:creationId xmlns:a16="http://schemas.microsoft.com/office/drawing/2014/main" id="{DE3ECE81-B543-FF19-F98B-2E3E19CE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51" y="3259610"/>
            <a:ext cx="2087182" cy="13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F44B1-CBD3-62A4-BBC8-497C0FA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6A79639-4A1E-948F-7D1D-0325CBC5C23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0790" y="1076182"/>
            <a:ext cx="8233998" cy="3429000"/>
          </a:xfrm>
        </p:spPr>
        <p:txBody>
          <a:bodyPr anchor="t"/>
          <a:lstStyle/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What?</a:t>
            </a:r>
          </a:p>
          <a:p>
            <a:r>
              <a:rPr lang="en-US" sz="1500" dirty="0" err="1"/>
              <a:t>SciML</a:t>
            </a:r>
            <a:r>
              <a:rPr lang="en-US" sz="1500" dirty="0"/>
              <a:t> systematically integrates ML methods with mathematical models and algorithms developed in various scientific and engineering domains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16AD61-FFD6-A3A0-1E55-F480F840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7" y="1729763"/>
            <a:ext cx="3507884" cy="29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C9BF1444-DA25-DA3F-F00C-7A3E962AD2E8}"/>
              </a:ext>
            </a:extLst>
          </p:cNvPr>
          <p:cNvSpPr txBox="1">
            <a:spLocks/>
          </p:cNvSpPr>
          <p:nvPr/>
        </p:nvSpPr>
        <p:spPr>
          <a:xfrm>
            <a:off x="410789" y="1882144"/>
            <a:ext cx="4814538" cy="2881999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Why?</a:t>
            </a:r>
          </a:p>
          <a:p>
            <a:r>
              <a:rPr lang="en-US" sz="1500" dirty="0"/>
              <a:t>Scientific applications are governed by fundamental principles and physical constraints</a:t>
            </a:r>
          </a:p>
          <a:p>
            <a:r>
              <a:rPr lang="en-US" sz="1500" dirty="0"/>
              <a:t>Purely data-driven “black box” ML methods cannot satisfy underlying physics</a:t>
            </a:r>
          </a:p>
          <a:p>
            <a:pPr marL="0" indent="0">
              <a:buNone/>
            </a:pPr>
            <a:r>
              <a:rPr lang="en-US" sz="1500" b="1" i="1" dirty="0">
                <a:solidFill>
                  <a:schemeClr val="tx2"/>
                </a:solidFill>
              </a:rPr>
              <a:t>How?</a:t>
            </a:r>
          </a:p>
          <a:p>
            <a:r>
              <a:rPr lang="en-US" sz="1500" dirty="0"/>
              <a:t>Leverage </a:t>
            </a:r>
            <a:r>
              <a:rPr lang="en-US" sz="1500" b="1" dirty="0">
                <a:solidFill>
                  <a:schemeClr val="tx2"/>
                </a:solidFill>
              </a:rPr>
              <a:t>automatic differentiation </a:t>
            </a:r>
            <a:r>
              <a:rPr lang="en-US" sz="1500" dirty="0"/>
              <a:t>used in learning for modeling, optimization, and control</a:t>
            </a:r>
            <a:endParaRPr lang="en-US" sz="1500" b="1" i="1" dirty="0">
              <a:solidFill>
                <a:schemeClr val="tx2"/>
              </a:solidFill>
            </a:endParaRPr>
          </a:p>
          <a:p>
            <a:endParaRPr 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8A7BB-D008-CDE7-877B-90BF32E17F78}"/>
              </a:ext>
            </a:extLst>
          </p:cNvPr>
          <p:cNvSpPr txBox="1"/>
          <p:nvPr/>
        </p:nvSpPr>
        <p:spPr>
          <a:xfrm>
            <a:off x="6084990" y="4970376"/>
            <a:ext cx="27334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/>
              <a:t>Image source: </a:t>
            </a:r>
            <a:r>
              <a:rPr lang="en-US" sz="750">
                <a:hlinkClick r:id="rId3"/>
              </a:rPr>
              <a:t>https://sciml.wur.nl/reviews/sciml/sciml.html</a:t>
            </a:r>
            <a:endParaRPr lang="en-US" sz="7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4663D-8920-E6E3-128C-FE58E4D28F26}"/>
              </a:ext>
            </a:extLst>
          </p:cNvPr>
          <p:cNvSpPr txBox="1"/>
          <p:nvPr/>
        </p:nvSpPr>
        <p:spPr>
          <a:xfrm>
            <a:off x="671543" y="4406302"/>
            <a:ext cx="459799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25" dirty="0"/>
              <a:t>Karniadakis, G.E., Kevrekidis, I.G., Lu, L. et al. Physics-informed machine learning. Nat Rev Phys 3, 422–440, 2021.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601BFD-84F7-B4F7-032E-EB9302800BCE}"/>
              </a:ext>
            </a:extLst>
          </p:cNvPr>
          <p:cNvSpPr txBox="1">
            <a:spLocks/>
          </p:cNvSpPr>
          <p:nvPr/>
        </p:nvSpPr>
        <p:spPr>
          <a:xfrm>
            <a:off x="2000250" y="169335"/>
            <a:ext cx="6400800" cy="781129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Scientific Machine Learning (</a:t>
            </a:r>
            <a:r>
              <a:rPr lang="en-US" sz="2000" dirty="0" err="1"/>
              <a:t>SciML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3584</TotalTime>
  <Words>6051</Words>
  <Application>Microsoft Office PowerPoint</Application>
  <PresentationFormat>On-screen Show (16:9)</PresentationFormat>
  <Paragraphs>957</Paragraphs>
  <Slides>72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91" baseType="lpstr">
      <vt:lpstr>Aptos Narrow</vt:lpstr>
      <vt:lpstr>Arial</vt:lpstr>
      <vt:lpstr>Calibri</vt:lpstr>
      <vt:lpstr>Cambria Math</vt:lpstr>
      <vt:lpstr>CMSY10</vt:lpstr>
      <vt:lpstr>Consolas</vt:lpstr>
      <vt:lpstr>Courier New</vt:lpstr>
      <vt:lpstr>Helvetica</vt:lpstr>
      <vt:lpstr>NimbusRomNo9L-Regu</vt:lpstr>
      <vt:lpstr>Roboto</vt:lpstr>
      <vt:lpstr>Source Sans Pro</vt:lpstr>
      <vt:lpstr>Source Serif Pro</vt:lpstr>
      <vt:lpstr>Tahoma</vt:lpstr>
      <vt:lpstr>Times New Roman</vt:lpstr>
      <vt:lpstr>Wingdings</vt:lpstr>
      <vt:lpstr>ヒラギノ角ゴ Pro W3</vt:lpstr>
      <vt:lpstr>EP Presentation Theme - Simple</vt:lpstr>
      <vt:lpstr>1_EP Presentation Theme - Fancy</vt:lpstr>
      <vt:lpstr>2_EP Presentation Theme - Special</vt:lpstr>
      <vt:lpstr>Scientific Machine Learning for Modeling, Optimization, and Control with Safety Guarantees</vt:lpstr>
      <vt:lpstr>PowerPoint Presentation</vt:lpstr>
      <vt:lpstr>PowerPoint Presentation</vt:lpstr>
      <vt:lpstr>Optimizing Complex Systems with Safety Guarantees is Hard</vt:lpstr>
      <vt:lpstr>Challenge 1: Heterogenous Modeling Methods</vt:lpstr>
      <vt:lpstr>Challenge 2: Heterogenous Solution Methods</vt:lpstr>
      <vt:lpstr>Challenge 3: Heterogenous Solution Tools</vt:lpstr>
      <vt:lpstr>Automatic Differentiation (AD) in Machine Learning</vt:lpstr>
      <vt:lpstr>PowerPoint Presentation</vt:lpstr>
      <vt:lpstr>Selected Scientific Machine Learning Literature</vt:lpstr>
      <vt:lpstr>Components of Scientific Machine Learning</vt:lpstr>
      <vt:lpstr>Learning to Solve Differential Equations with Physics-Informed Neural Networks (PINNs)</vt:lpstr>
      <vt:lpstr>Learning to Solve Differential Equations with Physics-Informed Neural Networks (PINNs)</vt:lpstr>
      <vt:lpstr>Learning to Optimize (L2O) with Constraints </vt:lpstr>
      <vt:lpstr>Learning to Optimize (L2O) with Constraints </vt:lpstr>
      <vt:lpstr>PowerPoint Presentation</vt:lpstr>
      <vt:lpstr>PowerPoint Presentation</vt:lpstr>
      <vt:lpstr>Learning to Control (L2C) Methodologies</vt:lpstr>
      <vt:lpstr>Supervised L2C: Approximate MPC</vt:lpstr>
      <vt:lpstr>Supervised L2C: Approximate MPC</vt:lpstr>
      <vt:lpstr>Self-Supervised L2C: Differentiable Predictive Control (DPC)</vt:lpstr>
      <vt:lpstr>Differentiable Closed-Loop System</vt:lpstr>
      <vt:lpstr>Differentiable Closed-Loop System</vt:lpstr>
      <vt:lpstr>DPC Policy Optimization Algorithm</vt:lpstr>
      <vt:lpstr>DPC vs Model-based Reinforcement Learning</vt:lpstr>
      <vt:lpstr>DPC vs Model Predictive Control</vt:lpstr>
      <vt:lpstr>DPC vs Model Predictive Control</vt:lpstr>
      <vt:lpstr>Learning Stable DPC Policies with Neural Lyapunov Functions</vt:lpstr>
      <vt:lpstr>Learning Safe DPC Policies with Control Barrier Functions</vt:lpstr>
      <vt:lpstr>Co-Authors of Differentiable Predictive Control with Neural Lyapunov Functions and Control Barrier Functions</vt:lpstr>
      <vt:lpstr>Some Open Challenges  </vt:lpstr>
      <vt:lpstr>Some Open Challenges  </vt:lpstr>
      <vt:lpstr>Some Open Challenges  </vt:lpstr>
      <vt:lpstr>PowerPoint Presentation</vt:lpstr>
      <vt:lpstr>PowerPoint Presentation</vt:lpstr>
      <vt:lpstr>PowerPoint Presentation</vt:lpstr>
      <vt:lpstr>PowerPoint Presentation</vt:lpstr>
      <vt:lpstr>Co-Authors of Learning to Control PDEs with Differentiable Predictive Control and Time-Integrated Neural Operators</vt:lpstr>
      <vt:lpstr>Some Open Challenges  </vt:lpstr>
      <vt:lpstr>Challenges of Existing Learning to Optimize Methods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Learning to Optimize for Mixed-Integer Nonlinear Programming</vt:lpstr>
      <vt:lpstr>Differentiable Integer Correction Layers</vt:lpstr>
      <vt:lpstr>Differentiable Integer Correction Layers: RC Example</vt:lpstr>
      <vt:lpstr>Integer Feasibility Projection</vt:lpstr>
      <vt:lpstr>Approximate Feasibility Guarantees for Integer Projection </vt:lpstr>
      <vt:lpstr>L2O for MINLP: Comparison with SOTA Solvers</vt:lpstr>
      <vt:lpstr>Effect of Penalty Weights and Integer Projections on Feasibility</vt:lpstr>
      <vt:lpstr>Co-Authors of Learning to Optimize for Mixed-Integer Non-Linear Programming</vt:lpstr>
      <vt:lpstr>PowerPoint Presentation</vt:lpstr>
      <vt:lpstr>Co-Authors of Learning to Control PDEs with Differentiable Predictive Control and Time-Integrated Neural Operators</vt:lpstr>
      <vt:lpstr>Summary</vt:lpstr>
      <vt:lpstr>NeuroMANCER Scientific Machine Learning Library</vt:lpstr>
      <vt:lpstr>NeuroMANCER Team</vt:lpstr>
      <vt:lpstr>NeuroMANCER Scientific Machine Learning Library</vt:lpstr>
      <vt:lpstr>Learning to Control Building Energy System</vt:lpstr>
      <vt:lpstr>Learning to Control Power System</vt:lpstr>
      <vt:lpstr>Asymptotic Guarantees of Integer Feasibility Projection</vt:lpstr>
      <vt:lpstr>Non-Asymptotic Guarantees of Integer Feasibility Projection</vt:lpstr>
      <vt:lpstr>Non-Asymptotic Guarantees of Integer Feasibility Projection</vt:lpstr>
      <vt:lpstr>Effect of Penalty Weight</vt:lpstr>
      <vt:lpstr>Benchmark Methods</vt:lpstr>
      <vt:lpstr>L2O for MINLP: Empirical Evaluation</vt:lpstr>
      <vt:lpstr>L2O for MINLP: Empirical Evaluation</vt:lpstr>
      <vt:lpstr>L2O for MINLP: Empirical Evaluation</vt:lpstr>
      <vt:lpstr>Metric Learning to Accelerate Convergence of Operator Splitting Methods</vt:lpstr>
      <vt:lpstr>Metric Learning is a Form of Active Set Prediction</vt:lpstr>
      <vt:lpstr>TODO: change this slide to be motivating and more flashy</vt:lpstr>
      <vt:lpstr>Networked Dynamical Systems via Universal Differential Equations (UDEs)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143</cp:revision>
  <dcterms:created xsi:type="dcterms:W3CDTF">2024-09-05T00:30:18Z</dcterms:created>
  <dcterms:modified xsi:type="dcterms:W3CDTF">2025-12-09T20:46:42Z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